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76" r:id="rId2"/>
    <p:sldId id="319" r:id="rId3"/>
    <p:sldId id="266" r:id="rId4"/>
    <p:sldId id="256" r:id="rId5"/>
    <p:sldId id="271" r:id="rId6"/>
    <p:sldId id="260" r:id="rId7"/>
    <p:sldId id="314" r:id="rId8"/>
    <p:sldId id="315" r:id="rId9"/>
    <p:sldId id="270" r:id="rId10"/>
    <p:sldId id="310" r:id="rId11"/>
    <p:sldId id="286" r:id="rId12"/>
    <p:sldId id="261" r:id="rId13"/>
    <p:sldId id="272" r:id="rId14"/>
    <p:sldId id="273" r:id="rId15"/>
    <p:sldId id="306" r:id="rId16"/>
    <p:sldId id="307" r:id="rId17"/>
    <p:sldId id="269" r:id="rId18"/>
    <p:sldId id="262" r:id="rId19"/>
    <p:sldId id="263" r:id="rId20"/>
    <p:sldId id="264" r:id="rId21"/>
    <p:sldId id="265" r:id="rId22"/>
    <p:sldId id="311" r:id="rId23"/>
    <p:sldId id="312" r:id="rId24"/>
    <p:sldId id="267" r:id="rId25"/>
    <p:sldId id="763" r:id="rId26"/>
    <p:sldId id="767" r:id="rId27"/>
    <p:sldId id="766" r:id="rId28"/>
    <p:sldId id="749" r:id="rId29"/>
    <p:sldId id="750" r:id="rId30"/>
    <p:sldId id="751" r:id="rId31"/>
    <p:sldId id="752" r:id="rId32"/>
    <p:sldId id="753" r:id="rId33"/>
    <p:sldId id="754" r:id="rId34"/>
    <p:sldId id="75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" initials="W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8" autoAdjust="0"/>
    <p:restoredTop sz="95268" autoAdjust="0"/>
  </p:normalViewPr>
  <p:slideViewPr>
    <p:cSldViewPr snapToGrid="0">
      <p:cViewPr varScale="1">
        <p:scale>
          <a:sx n="90" d="100"/>
          <a:sy n="90" d="100"/>
        </p:scale>
        <p:origin x="168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3" d="100"/>
        <a:sy n="93" d="100"/>
      </p:scale>
      <p:origin x="0" y="122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5668D-88FF-4A88-A251-F2C0AC56E96A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51460-8583-44A7-AF64-822012A7E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51460-8583-44A7-AF64-822012A7EA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2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51460-8583-44A7-AF64-822012A7EA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49AFA-733A-4F83-AE76-06661F9FA7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53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49AFA-733A-4F83-AE76-06661F9FA7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799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49AFA-733A-4F83-AE76-06661F9FA7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655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6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4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4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9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8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5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2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17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1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F3362-26E2-4086-9ECB-68E78B635CF3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A358E-35FD-4B27-A1C1-5175D068A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6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X-fh5MFqp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media" Target="../media/media3.mp4"/><Relationship Id="rId7" Type="http://schemas.openxmlformats.org/officeDocument/2006/relationships/image" Target="../media/image8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92.png"/><Relationship Id="rId4" Type="http://schemas.openxmlformats.org/officeDocument/2006/relationships/video" Target="../media/media4.mp4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Lecture 6a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Convolutional network</a:t>
            </a:r>
          </a:p>
          <a:p>
            <a:r>
              <a:rPr lang="en-US" dirty="0" err="1"/>
              <a:t>Vgg</a:t>
            </a:r>
            <a:r>
              <a:rPr lang="en-US" dirty="0"/>
              <a:t>: A classification network</a:t>
            </a:r>
          </a:p>
        </p:txBody>
      </p:sp>
    </p:spTree>
    <p:extLst>
      <p:ext uri="{BB962C8B-B14F-4D97-AF65-F5344CB8AC3E}">
        <p14:creationId xmlns:p14="http://schemas.microsoft.com/office/powerpoint/2010/main" val="107250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E37740-F911-4EF4-9B05-983300C3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40" y="1066588"/>
            <a:ext cx="5175719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03DEB-98C6-4E0F-A517-E6DC5151751D}"/>
              </a:ext>
            </a:extLst>
          </p:cNvPr>
          <p:cNvSpPr txBox="1"/>
          <p:nvPr/>
        </p:nvSpPr>
        <p:spPr>
          <a:xfrm>
            <a:off x="509284" y="417611"/>
            <a:ext cx="75530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Down sampling through Max</a:t>
            </a:r>
            <a:r>
              <a:rPr lang="en-US" dirty="0">
                <a:solidFill>
                  <a:srgbClr val="008000"/>
                </a:solidFill>
              </a:rPr>
              <a:t>(</a:t>
            </a:r>
            <a:r>
              <a:rPr lang="en-US" dirty="0" err="1">
                <a:solidFill>
                  <a:srgbClr val="008000"/>
                </a:solidFill>
              </a:rPr>
              <a:t>imum</a:t>
            </a:r>
            <a:r>
              <a:rPr lang="en-US" dirty="0">
                <a:solidFill>
                  <a:srgbClr val="008000"/>
                </a:solidFill>
              </a:rPr>
              <a:t>) </a:t>
            </a:r>
            <a:r>
              <a:rPr lang="en-US" dirty="0"/>
              <a:t>pooling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0B817-1C59-47F2-B04F-EB043740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44" y="3778997"/>
            <a:ext cx="1920000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6F2494-B660-4E93-947A-F1A5903E5A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" y="3778997"/>
            <a:ext cx="1920000" cy="14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E2F789-B6F2-4F78-9972-B0B2B690CA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44" y="5418000"/>
            <a:ext cx="1920000" cy="14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569F73-8EA9-40B9-9C30-DF4F691C75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4" y="5418000"/>
            <a:ext cx="1920000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B05813-F191-4A4F-833F-54F6F9FAAD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00" y="3778997"/>
            <a:ext cx="1920000" cy="14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2A76E4-F525-4FC7-92B9-5EC5665881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00" y="3778997"/>
            <a:ext cx="1920000" cy="144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AF5C9B-1688-4190-AB4E-709C6912BD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00" y="5418000"/>
            <a:ext cx="1920000" cy="144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22D81E-96D6-40B5-AA61-704C15BEF5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00" y="5418000"/>
            <a:ext cx="1920000" cy="144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D83E082-3DFE-4C61-BB93-F063290D0089}"/>
              </a:ext>
            </a:extLst>
          </p:cNvPr>
          <p:cNvSpPr txBox="1"/>
          <p:nvPr/>
        </p:nvSpPr>
        <p:spPr>
          <a:xfrm>
            <a:off x="600340" y="3221677"/>
            <a:ext cx="1370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28x28 pixels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3D81F0-6D7E-42D8-A3C6-781E3DDBA6C3}"/>
              </a:ext>
            </a:extLst>
          </p:cNvPr>
          <p:cNvSpPr txBox="1"/>
          <p:nvPr/>
        </p:nvSpPr>
        <p:spPr>
          <a:xfrm>
            <a:off x="2267178" y="3221676"/>
            <a:ext cx="190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max-pooling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14x14 pixels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D987A3-02E2-4DEE-8DCA-102FA7C746D4}"/>
              </a:ext>
            </a:extLst>
          </p:cNvPr>
          <p:cNvSpPr txBox="1"/>
          <p:nvPr/>
        </p:nvSpPr>
        <p:spPr>
          <a:xfrm>
            <a:off x="5104786" y="3221677"/>
            <a:ext cx="1428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28x28  pixels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980B74-C309-47DA-A323-2CDF1543569E}"/>
              </a:ext>
            </a:extLst>
          </p:cNvPr>
          <p:cNvSpPr txBox="1"/>
          <p:nvPr/>
        </p:nvSpPr>
        <p:spPr>
          <a:xfrm>
            <a:off x="6856934" y="3221676"/>
            <a:ext cx="190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max-pooling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14x14 pixels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8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A2F742-BE51-4742-8E12-3A1A437687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31" y="4142185"/>
            <a:ext cx="2438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284" y="-51793"/>
            <a:ext cx="81315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Two-layer convolutional network (digits MNIST)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9719" y="3954417"/>
            <a:ext cx="346685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Convolutional 1</a:t>
            </a:r>
            <a:r>
              <a:rPr lang="en-US" baseline="30000" dirty="0"/>
              <a:t>st</a:t>
            </a:r>
            <a:r>
              <a:rPr lang="en-US" dirty="0"/>
              <a:t> layer</a:t>
            </a:r>
          </a:p>
          <a:p>
            <a:r>
              <a:rPr lang="en-US" dirty="0"/>
              <a:t>Training accuracy: 98.4%    </a:t>
            </a:r>
          </a:p>
          <a:p>
            <a:r>
              <a:rPr lang="en-US" dirty="0"/>
              <a:t>Test accuracy:  98.3% </a:t>
            </a:r>
            <a:r>
              <a:rPr lang="en-US" dirty="0">
                <a:solidFill>
                  <a:srgbClr val="FF0000"/>
                </a:solidFill>
              </a:rPr>
              <a:t>125K 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4536" y="695478"/>
            <a:ext cx="2382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60000 Training samples</a:t>
            </a:r>
          </a:p>
          <a:p>
            <a:r>
              <a:rPr lang="en-US" dirty="0"/>
              <a:t>10000 Test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138" y="1333100"/>
            <a:ext cx="3679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Optimizer: gradient descent,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Rectified linear activation function in the middle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activation function in the final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Receptive field : 20x20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Epochs: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rate:0.05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6842" y="4991733"/>
            <a:ext cx="356557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Fully connected 1</a:t>
            </a:r>
            <a:r>
              <a:rPr lang="en-US" baseline="30000" dirty="0">
                <a:solidFill>
                  <a:prstClr val="black"/>
                </a:solidFill>
              </a:rPr>
              <a:t>st</a:t>
            </a:r>
            <a:r>
              <a:rPr lang="en-US" dirty="0">
                <a:solidFill>
                  <a:prstClr val="black"/>
                </a:solidFill>
              </a:rPr>
              <a:t> layer (20 HU)</a:t>
            </a:r>
          </a:p>
          <a:p>
            <a:r>
              <a:rPr lang="en-US" dirty="0">
                <a:solidFill>
                  <a:prstClr val="black"/>
                </a:solidFill>
              </a:rPr>
              <a:t>Training accuracy: 97%</a:t>
            </a:r>
          </a:p>
          <a:p>
            <a:r>
              <a:rPr lang="en-US" dirty="0">
                <a:solidFill>
                  <a:prstClr val="black"/>
                </a:solidFill>
              </a:rPr>
              <a:t>Test accuracy: 95.7%      </a:t>
            </a:r>
            <a:r>
              <a:rPr lang="en-US" dirty="0">
                <a:solidFill>
                  <a:srgbClr val="FF0000"/>
                </a:solidFill>
              </a:rPr>
              <a:t>16K weights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9EC3D3-397D-4BF4-9EAC-65BDB678CB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" y="4142185"/>
            <a:ext cx="2438400" cy="1828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6488AF4-45E0-477B-A131-5CF199765A2F}"/>
              </a:ext>
            </a:extLst>
          </p:cNvPr>
          <p:cNvSpPr txBox="1"/>
          <p:nvPr/>
        </p:nvSpPr>
        <p:spPr>
          <a:xfrm>
            <a:off x="244305" y="6055544"/>
            <a:ext cx="8780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Fully connected network parameters: 100 epoch, 1 learning rate, sigmoid activation in the middle layer, 1000 batch size</a:t>
            </a:r>
            <a:endParaRPr lang="en-GB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FD211B-AF00-41EB-BF1A-56E06B317B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" y="673464"/>
            <a:ext cx="4544025" cy="32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165" y="6447250"/>
            <a:ext cx="86228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receptive fields of the convolutional layer are trained simultaneously for all positions</a:t>
            </a:r>
          </a:p>
        </p:txBody>
      </p:sp>
    </p:spTree>
    <p:extLst>
      <p:ext uri="{BB962C8B-B14F-4D97-AF65-F5344CB8AC3E}">
        <p14:creationId xmlns:p14="http://schemas.microsoft.com/office/powerpoint/2010/main" val="367617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37454" y="0"/>
            <a:ext cx="51926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algn="ctr"/>
            <a:r>
              <a:rPr lang="en-US" dirty="0"/>
              <a:t>2-layer convolutional network  </a:t>
            </a:r>
          </a:p>
          <a:p>
            <a:pPr algn="ctr"/>
            <a:r>
              <a:rPr lang="en-US" dirty="0"/>
              <a:t>16 Receptive fields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5" y="1033715"/>
            <a:ext cx="18288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35" y="1028039"/>
            <a:ext cx="18288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35" y="1028039"/>
            <a:ext cx="18288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35" y="1028039"/>
            <a:ext cx="18288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35" y="5434195"/>
            <a:ext cx="18288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5" y="2548155"/>
            <a:ext cx="18288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35" y="2536803"/>
            <a:ext cx="18288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35" y="2548155"/>
            <a:ext cx="18288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35" y="2548155"/>
            <a:ext cx="1828800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5" y="4003123"/>
            <a:ext cx="1828800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35" y="4003123"/>
            <a:ext cx="1828800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35" y="4003123"/>
            <a:ext cx="18288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35" y="4003123"/>
            <a:ext cx="18288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5" y="5434195"/>
            <a:ext cx="18288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35" y="5434195"/>
            <a:ext cx="18288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35" y="543419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04075" y="3211613"/>
            <a:ext cx="279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Convolutional layer 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55" y="1795708"/>
            <a:ext cx="1828800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4130" y="1404290"/>
            <a:ext cx="279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73" y="1817794"/>
            <a:ext cx="18288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01849" y="1426376"/>
            <a:ext cx="279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1848" y="3233699"/>
            <a:ext cx="279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Convolutional layer output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8" y="3850045"/>
            <a:ext cx="1828800" cy="13716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286967" y="3233699"/>
            <a:ext cx="2795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Receptive field</a:t>
            </a:r>
          </a:p>
          <a:p>
            <a:pPr algn="ctr"/>
            <a:r>
              <a:rPr lang="en-US" dirty="0"/>
              <a:t>2 out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8" y="5371881"/>
            <a:ext cx="18288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55" y="3850045"/>
            <a:ext cx="18288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0" y="5371881"/>
            <a:ext cx="18288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73" y="3850045"/>
            <a:ext cx="1828800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73" y="5371881"/>
            <a:ext cx="1828800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561" y="146506"/>
            <a:ext cx="89947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algn="ctr"/>
            <a:r>
              <a:rPr lang="en-US" dirty="0"/>
              <a:t>Two-layer convolutional network </a:t>
            </a:r>
          </a:p>
          <a:p>
            <a:pPr algn="ctr"/>
            <a:r>
              <a:rPr lang="en-US" dirty="0"/>
              <a:t>Output of the convolutional layer: </a:t>
            </a:r>
            <a:r>
              <a:rPr lang="en-US" dirty="0">
                <a:solidFill>
                  <a:srgbClr val="00B050"/>
                </a:solidFill>
              </a:rPr>
              <a:t>16 receptive fields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A7FF04-9BDB-47B9-9F2A-0421CCBF6A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80" y="1240615"/>
            <a:ext cx="2775372" cy="198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565E49-1ECD-4B20-BE0F-323A8D1FB00B}"/>
              </a:ext>
            </a:extLst>
          </p:cNvPr>
          <p:cNvSpPr txBox="1"/>
          <p:nvPr/>
        </p:nvSpPr>
        <p:spPr>
          <a:xfrm>
            <a:off x="266780" y="2485930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20x20</a:t>
            </a:r>
          </a:p>
        </p:txBody>
      </p:sp>
    </p:spTree>
    <p:extLst>
      <p:ext uri="{BB962C8B-B14F-4D97-AF65-F5344CB8AC3E}">
        <p14:creationId xmlns:p14="http://schemas.microsoft.com/office/powerpoint/2010/main" val="81216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04075" y="3211613"/>
            <a:ext cx="279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Convolutional layer output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55" y="1795708"/>
            <a:ext cx="1828800" cy="137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4130" y="1404290"/>
            <a:ext cx="279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73" y="1817794"/>
            <a:ext cx="18288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01849" y="1426376"/>
            <a:ext cx="279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1848" y="3233699"/>
            <a:ext cx="279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Convolutional layer output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286967" y="3233699"/>
            <a:ext cx="2795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Receptive field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8" y="3850045"/>
            <a:ext cx="1828800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8" y="5371881"/>
            <a:ext cx="18288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0" y="3850045"/>
            <a:ext cx="18288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55" y="5371881"/>
            <a:ext cx="18288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73" y="3850045"/>
            <a:ext cx="18288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73" y="5371881"/>
            <a:ext cx="1828800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5434" y="146506"/>
            <a:ext cx="92027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pPr algn="ctr"/>
            <a:r>
              <a:rPr lang="en-US" dirty="0"/>
              <a:t>Two-layer convolutional network </a:t>
            </a:r>
          </a:p>
          <a:p>
            <a:pPr algn="ctr"/>
            <a:r>
              <a:rPr lang="en-US" dirty="0"/>
              <a:t>Output of the convolutional layer: </a:t>
            </a:r>
            <a:r>
              <a:rPr lang="en-US" dirty="0">
                <a:solidFill>
                  <a:srgbClr val="00B050"/>
                </a:solidFill>
              </a:rPr>
              <a:t>100 receptive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1170B-CFC8-4E0C-87D1-43C12B133A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3" y="1209461"/>
            <a:ext cx="2775372" cy="198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FBBA51-A3A7-4F76-BEFD-04D9A61E36B7}"/>
              </a:ext>
            </a:extLst>
          </p:cNvPr>
          <p:cNvSpPr txBox="1"/>
          <p:nvPr/>
        </p:nvSpPr>
        <p:spPr>
          <a:xfrm>
            <a:off x="332083" y="248150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20x20</a:t>
            </a:r>
          </a:p>
        </p:txBody>
      </p:sp>
    </p:spTree>
    <p:extLst>
      <p:ext uri="{BB962C8B-B14F-4D97-AF65-F5344CB8AC3E}">
        <p14:creationId xmlns:p14="http://schemas.microsoft.com/office/powerpoint/2010/main" val="310450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B6172-6BCC-44A3-B26D-B6705BED2E27}"/>
              </a:ext>
            </a:extLst>
          </p:cNvPr>
          <p:cNvSpPr txBox="1"/>
          <p:nvPr/>
        </p:nvSpPr>
        <p:spPr>
          <a:xfrm>
            <a:off x="509284" y="417611"/>
            <a:ext cx="74186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Fully connected and Convolutional network</a:t>
            </a:r>
          </a:p>
          <a:p>
            <a:r>
              <a:rPr lang="en-US" dirty="0"/>
              <a:t>Shifted digits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08B0A-791B-41D5-826E-907B105885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38" y="2120389"/>
            <a:ext cx="1920000" cy="14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9A3A5-1B5C-4EBB-BBE2-7185D1FE4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92" y="2120389"/>
            <a:ext cx="192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B4E464-3113-4C15-8BEA-AD52A806B8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38" y="3560389"/>
            <a:ext cx="1920000" cy="14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1030D7-E345-47C7-85E2-70C6DF9B85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92" y="3560389"/>
            <a:ext cx="1920000" cy="14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747575-1158-438B-A17A-512E840E8D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38" y="5000389"/>
            <a:ext cx="1920000" cy="14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78D904-33F1-4551-9090-16F270206C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92" y="5000389"/>
            <a:ext cx="1920000" cy="144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FCF8D9-2ED4-485D-8639-AF38C56B29FC}"/>
              </a:ext>
            </a:extLst>
          </p:cNvPr>
          <p:cNvSpPr txBox="1"/>
          <p:nvPr/>
        </p:nvSpPr>
        <p:spPr>
          <a:xfrm>
            <a:off x="1437962" y="147405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13AF1-DA6E-40AE-AA8A-C34E3DEFCFF1}"/>
              </a:ext>
            </a:extLst>
          </p:cNvPr>
          <p:cNvSpPr txBox="1"/>
          <p:nvPr/>
        </p:nvSpPr>
        <p:spPr>
          <a:xfrm>
            <a:off x="445796" y="1751057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8D4CDB-E051-40A8-A4F6-DCDEADB03553}"/>
              </a:ext>
            </a:extLst>
          </p:cNvPr>
          <p:cNvSpPr txBox="1"/>
          <p:nvPr/>
        </p:nvSpPr>
        <p:spPr>
          <a:xfrm>
            <a:off x="2363660" y="1751057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Shifted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9F4492-7144-4ACB-8861-9808E3AB81DA}"/>
              </a:ext>
            </a:extLst>
          </p:cNvPr>
          <p:cNvSpPr txBox="1"/>
          <p:nvPr/>
        </p:nvSpPr>
        <p:spPr>
          <a:xfrm>
            <a:off x="4322517" y="1292661"/>
            <a:ext cx="4688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Optimizer: gradient descent,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Rectified linear activation function in the middle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activation function in the final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Receptive field : 20x20 with 16 receptive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Epochs: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rate:0.05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EF7264-8646-44DE-92D6-CA563072023E}"/>
              </a:ext>
            </a:extLst>
          </p:cNvPr>
          <p:cNvSpPr txBox="1"/>
          <p:nvPr/>
        </p:nvSpPr>
        <p:spPr>
          <a:xfrm>
            <a:off x="4417624" y="4272677"/>
            <a:ext cx="4593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Optimizer: gradient descent,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activation function in the middle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activation function in the final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Hidden units: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rate: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DD2958-F84C-4037-929F-595A15F2CC70}"/>
              </a:ext>
            </a:extLst>
          </p:cNvPr>
          <p:cNvSpPr txBox="1"/>
          <p:nvPr/>
        </p:nvSpPr>
        <p:spPr>
          <a:xfrm>
            <a:off x="4731377" y="956220"/>
            <a:ext cx="335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Convolutional neural network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02C79A-2831-460C-9A17-294822362140}"/>
              </a:ext>
            </a:extLst>
          </p:cNvPr>
          <p:cNvSpPr txBox="1"/>
          <p:nvPr/>
        </p:nvSpPr>
        <p:spPr>
          <a:xfrm>
            <a:off x="4417624" y="3903345"/>
            <a:ext cx="398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Fully connected network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340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33FB77-9531-49B0-8AE6-98F385DAD3B4}"/>
              </a:ext>
            </a:extLst>
          </p:cNvPr>
          <p:cNvSpPr txBox="1"/>
          <p:nvPr/>
        </p:nvSpPr>
        <p:spPr>
          <a:xfrm>
            <a:off x="509284" y="417611"/>
            <a:ext cx="74186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Fully connected and Convolutional network</a:t>
            </a:r>
          </a:p>
          <a:p>
            <a:r>
              <a:rPr lang="en-US" dirty="0"/>
              <a:t>Shifted digits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36FDE-7AD8-4AF0-8F7A-BF984E34812A}"/>
              </a:ext>
            </a:extLst>
          </p:cNvPr>
          <p:cNvSpPr txBox="1"/>
          <p:nvPr/>
        </p:nvSpPr>
        <p:spPr>
          <a:xfrm>
            <a:off x="452771" y="3509814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receptive fields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6640-B01F-4C89-8BD9-B402DE478A89}"/>
              </a:ext>
            </a:extLst>
          </p:cNvPr>
          <p:cNvSpPr txBox="1"/>
          <p:nvPr/>
        </p:nvSpPr>
        <p:spPr>
          <a:xfrm>
            <a:off x="305100" y="4172199"/>
            <a:ext cx="191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 receptive fields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B6205-49FC-4981-BD49-70DB3D11E23A}"/>
              </a:ext>
            </a:extLst>
          </p:cNvPr>
          <p:cNvSpPr txBox="1"/>
          <p:nvPr/>
        </p:nvSpPr>
        <p:spPr>
          <a:xfrm>
            <a:off x="204189" y="4838710"/>
            <a:ext cx="201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 receptive fields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B9F9A-78CA-4072-8CD2-F790C47B7698}"/>
              </a:ext>
            </a:extLst>
          </p:cNvPr>
          <p:cNvSpPr txBox="1"/>
          <p:nvPr/>
        </p:nvSpPr>
        <p:spPr>
          <a:xfrm>
            <a:off x="378934" y="2782669"/>
            <a:ext cx="1768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Convolutional neural network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E4C8A-E8EA-4D20-8E44-FC0E691E6A02}"/>
              </a:ext>
            </a:extLst>
          </p:cNvPr>
          <p:cNvSpPr txBox="1"/>
          <p:nvPr/>
        </p:nvSpPr>
        <p:spPr>
          <a:xfrm>
            <a:off x="328479" y="5521223"/>
            <a:ext cx="1768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Fully connected network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860F4-1E72-447F-B83B-B4D4127445B5}"/>
              </a:ext>
            </a:extLst>
          </p:cNvPr>
          <p:cNvSpPr txBox="1"/>
          <p:nvPr/>
        </p:nvSpPr>
        <p:spPr>
          <a:xfrm>
            <a:off x="254642" y="6250154"/>
            <a:ext cx="201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hidden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9F1ADE-EEED-4F0F-8A07-4AA67A257EAE}"/>
              </a:ext>
            </a:extLst>
          </p:cNvPr>
          <p:cNvSpPr txBox="1"/>
          <p:nvPr/>
        </p:nvSpPr>
        <p:spPr>
          <a:xfrm>
            <a:off x="2630167" y="1610321"/>
            <a:ext cx="261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Shifted images are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included in the training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06001-174A-4DE5-8398-479D1D1A9F16}"/>
              </a:ext>
            </a:extLst>
          </p:cNvPr>
          <p:cNvSpPr txBox="1"/>
          <p:nvPr/>
        </p:nvSpPr>
        <p:spPr>
          <a:xfrm>
            <a:off x="6045070" y="1610321"/>
            <a:ext cx="261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Shifted images are included in the training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9CDC6-5FA1-4531-81AD-4F654471594E}"/>
              </a:ext>
            </a:extLst>
          </p:cNvPr>
          <p:cNvSpPr txBox="1"/>
          <p:nvPr/>
        </p:nvSpPr>
        <p:spPr>
          <a:xfrm>
            <a:off x="2307135" y="2303352"/>
            <a:ext cx="163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Test accuracy (%) </a:t>
            </a:r>
          </a:p>
          <a:p>
            <a:pPr algn="ctr"/>
            <a:r>
              <a:rPr lang="en-US" sz="1600" dirty="0"/>
              <a:t>Unshifted images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2E6409-92A9-4913-91DE-50452208383A}"/>
              </a:ext>
            </a:extLst>
          </p:cNvPr>
          <p:cNvSpPr txBox="1"/>
          <p:nvPr/>
        </p:nvSpPr>
        <p:spPr>
          <a:xfrm>
            <a:off x="4097797" y="2314526"/>
            <a:ext cx="163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Test accuracy (%)</a:t>
            </a:r>
          </a:p>
          <a:p>
            <a:pPr algn="ctr"/>
            <a:r>
              <a:rPr lang="en-US" sz="1600" dirty="0"/>
              <a:t>Shifted images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02F84D-A624-4910-BAC9-A5A5D1CE0210}"/>
              </a:ext>
            </a:extLst>
          </p:cNvPr>
          <p:cNvSpPr txBox="1"/>
          <p:nvPr/>
        </p:nvSpPr>
        <p:spPr>
          <a:xfrm>
            <a:off x="5722038" y="2292178"/>
            <a:ext cx="163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Test accuracy (%) </a:t>
            </a:r>
          </a:p>
          <a:p>
            <a:pPr algn="ctr"/>
            <a:r>
              <a:rPr lang="en-US" sz="1600" dirty="0"/>
              <a:t>Unshifted images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9CBDC-6D83-4B43-916D-25B47958AAF0}"/>
              </a:ext>
            </a:extLst>
          </p:cNvPr>
          <p:cNvSpPr txBox="1"/>
          <p:nvPr/>
        </p:nvSpPr>
        <p:spPr>
          <a:xfrm>
            <a:off x="7512700" y="2303352"/>
            <a:ext cx="163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Test accuracy (%)</a:t>
            </a:r>
          </a:p>
          <a:p>
            <a:pPr algn="ctr"/>
            <a:r>
              <a:rPr lang="en-US" sz="1600" dirty="0"/>
              <a:t>Shifted images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4C45F-03A6-41FE-A565-F3C444F984DF}"/>
              </a:ext>
            </a:extLst>
          </p:cNvPr>
          <p:cNvSpPr txBox="1"/>
          <p:nvPr/>
        </p:nvSpPr>
        <p:spPr>
          <a:xfrm>
            <a:off x="2238365" y="3509814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97.2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0EC2E5-C051-4405-B639-46F32DA5865F}"/>
              </a:ext>
            </a:extLst>
          </p:cNvPr>
          <p:cNvSpPr txBox="1"/>
          <p:nvPr/>
        </p:nvSpPr>
        <p:spPr>
          <a:xfrm>
            <a:off x="2238365" y="4172199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98.3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C0792-7F03-4168-9F48-4B4857D4F92C}"/>
              </a:ext>
            </a:extLst>
          </p:cNvPr>
          <p:cNvSpPr txBox="1"/>
          <p:nvPr/>
        </p:nvSpPr>
        <p:spPr>
          <a:xfrm>
            <a:off x="2238364" y="4834584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98.4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AFF32-9481-44C7-806D-E9092B3D6788}"/>
              </a:ext>
            </a:extLst>
          </p:cNvPr>
          <p:cNvSpPr txBox="1"/>
          <p:nvPr/>
        </p:nvSpPr>
        <p:spPr>
          <a:xfrm>
            <a:off x="2238364" y="6250154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95.7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21AE60-65B1-4D5E-9993-6F3213B58B6E}"/>
              </a:ext>
            </a:extLst>
          </p:cNvPr>
          <p:cNvSpPr txBox="1"/>
          <p:nvPr/>
        </p:nvSpPr>
        <p:spPr>
          <a:xfrm>
            <a:off x="4029027" y="3509814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42.9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0F26B-5856-4D8E-B0B2-987008627D63}"/>
              </a:ext>
            </a:extLst>
          </p:cNvPr>
          <p:cNvSpPr txBox="1"/>
          <p:nvPr/>
        </p:nvSpPr>
        <p:spPr>
          <a:xfrm>
            <a:off x="4029027" y="4172199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53.4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16ADB-0BAA-433D-8C85-1C64B318D3EF}"/>
              </a:ext>
            </a:extLst>
          </p:cNvPr>
          <p:cNvSpPr txBox="1"/>
          <p:nvPr/>
        </p:nvSpPr>
        <p:spPr>
          <a:xfrm>
            <a:off x="4023957" y="4834584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29FE04-D59B-4870-A1E7-3644CFA2C07B}"/>
              </a:ext>
            </a:extLst>
          </p:cNvPr>
          <p:cNvSpPr txBox="1"/>
          <p:nvPr/>
        </p:nvSpPr>
        <p:spPr>
          <a:xfrm>
            <a:off x="4023957" y="6244542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35.8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B36C6A-7FC3-48B5-AEE4-49E84DB3823C}"/>
              </a:ext>
            </a:extLst>
          </p:cNvPr>
          <p:cNvSpPr txBox="1"/>
          <p:nvPr/>
        </p:nvSpPr>
        <p:spPr>
          <a:xfrm>
            <a:off x="5653268" y="3540336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97.2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F53FA0-8961-481D-B421-1CB6BC15DFF4}"/>
              </a:ext>
            </a:extLst>
          </p:cNvPr>
          <p:cNvSpPr txBox="1"/>
          <p:nvPr/>
        </p:nvSpPr>
        <p:spPr>
          <a:xfrm>
            <a:off x="7438862" y="3540336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90.6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6DF1BF-B439-474F-8920-EEFA6D742E9C}"/>
              </a:ext>
            </a:extLst>
          </p:cNvPr>
          <p:cNvSpPr txBox="1"/>
          <p:nvPr/>
        </p:nvSpPr>
        <p:spPr>
          <a:xfrm>
            <a:off x="5653267" y="4172199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98.5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051A2-1F24-4B65-9CE6-B9345D4BEBDB}"/>
              </a:ext>
            </a:extLst>
          </p:cNvPr>
          <p:cNvSpPr txBox="1"/>
          <p:nvPr/>
        </p:nvSpPr>
        <p:spPr>
          <a:xfrm>
            <a:off x="5653266" y="4834584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98.7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8BBFFF-FB2D-42AD-88A8-8854CFF81254}"/>
              </a:ext>
            </a:extLst>
          </p:cNvPr>
          <p:cNvSpPr txBox="1"/>
          <p:nvPr/>
        </p:nvSpPr>
        <p:spPr>
          <a:xfrm>
            <a:off x="5670023" y="6255723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93.7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E90BE1-F373-4D77-990F-C6F14418B27A}"/>
              </a:ext>
            </a:extLst>
          </p:cNvPr>
          <p:cNvSpPr txBox="1"/>
          <p:nvPr/>
        </p:nvSpPr>
        <p:spPr>
          <a:xfrm>
            <a:off x="7422105" y="4172199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6DBE72-3970-430F-A4B5-F9845F468173}"/>
              </a:ext>
            </a:extLst>
          </p:cNvPr>
          <p:cNvSpPr txBox="1"/>
          <p:nvPr/>
        </p:nvSpPr>
        <p:spPr>
          <a:xfrm>
            <a:off x="7438862" y="4844629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96.7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0AD658-02B2-4F8E-813F-ED76B095F31E}"/>
              </a:ext>
            </a:extLst>
          </p:cNvPr>
          <p:cNvSpPr txBox="1"/>
          <p:nvPr/>
        </p:nvSpPr>
        <p:spPr>
          <a:xfrm>
            <a:off x="7438861" y="6244542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80.8</a:t>
            </a:r>
          </a:p>
        </p:txBody>
      </p:sp>
      <p:sp>
        <p:nvSpPr>
          <p:cNvPr id="2" name="Oval 1"/>
          <p:cNvSpPr/>
          <p:nvPr/>
        </p:nvSpPr>
        <p:spPr>
          <a:xfrm rot="5400000">
            <a:off x="6917589" y="5041979"/>
            <a:ext cx="2736593" cy="8467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3F968A-6C04-4F42-8F30-160BF4DE0A96}"/>
              </a:ext>
            </a:extLst>
          </p:cNvPr>
          <p:cNvCxnSpPr/>
          <p:nvPr/>
        </p:nvCxnSpPr>
        <p:spPr>
          <a:xfrm>
            <a:off x="5729097" y="1393794"/>
            <a:ext cx="0" cy="543983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09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284" y="175719"/>
            <a:ext cx="84489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Two-layer convolutional network – Additive noise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78" y="1284352"/>
            <a:ext cx="24384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78" y="1284352"/>
            <a:ext cx="24384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78" y="1284352"/>
            <a:ext cx="24384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84310" y="3089537"/>
            <a:ext cx="289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Accuracy on the test set (%)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0223" y="3645898"/>
            <a:ext cx="191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receptive fields</a:t>
            </a:r>
          </a:p>
          <a:p>
            <a:pPr algn="ctr"/>
            <a:r>
              <a:rPr lang="en-US" dirty="0"/>
              <a:t>20x20 pixels each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552" y="4308283"/>
            <a:ext cx="191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 receptive fields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641" y="4974794"/>
            <a:ext cx="201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 receptive fields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2158" y="364589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97.2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2158" y="4308283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98.3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2158" y="497066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98.4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50557" y="364589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44.3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50556" y="4308283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47.47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50555" y="497066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68.21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88958" y="364589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16.00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88954" y="4308283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25.63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88954" y="497066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34.65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77EB1-2803-4357-86E8-7673B6CBBADC}"/>
              </a:ext>
            </a:extLst>
          </p:cNvPr>
          <p:cNvSpPr txBox="1"/>
          <p:nvPr/>
        </p:nvSpPr>
        <p:spPr>
          <a:xfrm>
            <a:off x="636386" y="2918753"/>
            <a:ext cx="1768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Convolutional neural network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514C5-71CD-4AF1-9BAD-4DDD6F5400EC}"/>
              </a:ext>
            </a:extLst>
          </p:cNvPr>
          <p:cNvSpPr txBox="1"/>
          <p:nvPr/>
        </p:nvSpPr>
        <p:spPr>
          <a:xfrm>
            <a:off x="585931" y="5657307"/>
            <a:ext cx="1768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Fully connected network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EE2960-5817-4FB0-AC22-ABBDF8788C00}"/>
              </a:ext>
            </a:extLst>
          </p:cNvPr>
          <p:cNvSpPr txBox="1"/>
          <p:nvPr/>
        </p:nvSpPr>
        <p:spPr>
          <a:xfrm>
            <a:off x="512094" y="6386238"/>
            <a:ext cx="201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 hidden units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339C4D-5EE3-4569-962C-6B67AE4A1CE0}"/>
              </a:ext>
            </a:extLst>
          </p:cNvPr>
          <p:cNvSpPr txBox="1"/>
          <p:nvPr/>
        </p:nvSpPr>
        <p:spPr>
          <a:xfrm>
            <a:off x="2354770" y="6391356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95.7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7C733A-4067-4E94-92F0-A0522C417FAF}"/>
              </a:ext>
            </a:extLst>
          </p:cNvPr>
          <p:cNvSpPr txBox="1"/>
          <p:nvPr/>
        </p:nvSpPr>
        <p:spPr>
          <a:xfrm>
            <a:off x="4793167" y="6391356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372A9B-D869-4A32-BAEC-F155321DBC25}"/>
              </a:ext>
            </a:extLst>
          </p:cNvPr>
          <p:cNvSpPr txBox="1"/>
          <p:nvPr/>
        </p:nvSpPr>
        <p:spPr>
          <a:xfrm>
            <a:off x="7231566" y="6391356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2DDD4-2BBE-4C64-B9E3-E32FA640AA2F}"/>
              </a:ext>
            </a:extLst>
          </p:cNvPr>
          <p:cNvSpPr txBox="1"/>
          <p:nvPr/>
        </p:nvSpPr>
        <p:spPr>
          <a:xfrm>
            <a:off x="171052" y="1295440"/>
            <a:ext cx="2183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In this example, noisy images are </a:t>
            </a:r>
            <a:r>
              <a:rPr lang="en-US" dirty="0">
                <a:solidFill>
                  <a:srgbClr val="FF0000"/>
                </a:solidFill>
              </a:rPr>
              <a:t>not included</a:t>
            </a:r>
            <a:r>
              <a:rPr lang="en-US" dirty="0">
                <a:solidFill>
                  <a:srgbClr val="0070C0"/>
                </a:solidFill>
              </a:rPr>
              <a:t> in </a:t>
            </a:r>
            <a:r>
              <a:rPr lang="en-US">
                <a:solidFill>
                  <a:srgbClr val="0070C0"/>
                </a:solidFill>
              </a:rPr>
              <a:t>the training.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BA9AB-2479-45FC-9005-EC9A6788FCD0}"/>
              </a:ext>
            </a:extLst>
          </p:cNvPr>
          <p:cNvSpPr txBox="1"/>
          <p:nvPr/>
        </p:nvSpPr>
        <p:spPr>
          <a:xfrm>
            <a:off x="4150694" y="602045"/>
            <a:ext cx="316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Variance of random distribution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236A76-8271-42D8-8DFD-9014D47EB13E}"/>
              </a:ext>
            </a:extLst>
          </p:cNvPr>
          <p:cNvSpPr txBox="1"/>
          <p:nvPr/>
        </p:nvSpPr>
        <p:spPr>
          <a:xfrm>
            <a:off x="5438262" y="936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0.01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4CC524-99DB-47A2-9C00-5661B2E960DC}"/>
              </a:ext>
            </a:extLst>
          </p:cNvPr>
          <p:cNvSpPr txBox="1"/>
          <p:nvPr/>
        </p:nvSpPr>
        <p:spPr>
          <a:xfrm>
            <a:off x="7876662" y="936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0.05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D5D74-7B34-4C0D-BAA7-33B9C3023D2B}"/>
              </a:ext>
            </a:extLst>
          </p:cNvPr>
          <p:cNvSpPr txBox="1"/>
          <p:nvPr/>
        </p:nvSpPr>
        <p:spPr>
          <a:xfrm>
            <a:off x="3099777" y="93623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18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284" y="417611"/>
            <a:ext cx="8497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Two-layer convolutional network - Receptive fields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7" y="1989938"/>
            <a:ext cx="42672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BCD7C-EBDF-4850-9B7A-52C70AA8E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06" y="1989938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0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284" y="417611"/>
            <a:ext cx="2663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MNIST Fashion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" y="1384663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9645" y="2760617"/>
            <a:ext cx="3368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10 different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60000 training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10000 test samples</a:t>
            </a:r>
          </a:p>
        </p:txBody>
      </p:sp>
    </p:spTree>
    <p:extLst>
      <p:ext uri="{BB962C8B-B14F-4D97-AF65-F5344CB8AC3E}">
        <p14:creationId xmlns:p14="http://schemas.microsoft.com/office/powerpoint/2010/main" val="300650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A2F742-BE51-4742-8E12-3A1A437687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231" y="4142185"/>
            <a:ext cx="24384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284" y="-51793"/>
            <a:ext cx="81315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Two-layer convolutional network (digits MNIST)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9719" y="3954417"/>
            <a:ext cx="346685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Convolutional 1</a:t>
            </a:r>
            <a:r>
              <a:rPr lang="en-US" baseline="30000" dirty="0"/>
              <a:t>st</a:t>
            </a:r>
            <a:r>
              <a:rPr lang="en-US" dirty="0"/>
              <a:t> layer</a:t>
            </a:r>
          </a:p>
          <a:p>
            <a:r>
              <a:rPr lang="en-US" dirty="0"/>
              <a:t>Training accuracy: 98.4%    </a:t>
            </a:r>
          </a:p>
          <a:p>
            <a:r>
              <a:rPr lang="en-US" dirty="0"/>
              <a:t>Test accuracy:  98.3% </a:t>
            </a:r>
            <a:r>
              <a:rPr lang="en-US" dirty="0">
                <a:solidFill>
                  <a:srgbClr val="FF0000"/>
                </a:solidFill>
              </a:rPr>
              <a:t>125K 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84536" y="695478"/>
            <a:ext cx="2382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60000 Training samples</a:t>
            </a:r>
          </a:p>
          <a:p>
            <a:r>
              <a:rPr lang="en-US" dirty="0"/>
              <a:t>10000 Test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138" y="1333100"/>
            <a:ext cx="3679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Optimizer: gradient descent,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Rectified linear activation function in the middle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activation function in the final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Receptive field : 20x20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Epochs: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rate:0.05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6842" y="4991733"/>
            <a:ext cx="356557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Fully connected 1</a:t>
            </a:r>
            <a:r>
              <a:rPr lang="en-US" baseline="30000" dirty="0">
                <a:solidFill>
                  <a:prstClr val="black"/>
                </a:solidFill>
              </a:rPr>
              <a:t>st</a:t>
            </a:r>
            <a:r>
              <a:rPr lang="en-US" dirty="0">
                <a:solidFill>
                  <a:prstClr val="black"/>
                </a:solidFill>
              </a:rPr>
              <a:t> layer (20 HU)</a:t>
            </a:r>
          </a:p>
          <a:p>
            <a:r>
              <a:rPr lang="en-US" dirty="0">
                <a:solidFill>
                  <a:prstClr val="black"/>
                </a:solidFill>
              </a:rPr>
              <a:t>Training accuracy: 97%</a:t>
            </a:r>
          </a:p>
          <a:p>
            <a:r>
              <a:rPr lang="en-US" dirty="0">
                <a:solidFill>
                  <a:prstClr val="black"/>
                </a:solidFill>
              </a:rPr>
              <a:t>Test accuracy: 95.7%      </a:t>
            </a:r>
            <a:r>
              <a:rPr lang="en-US" dirty="0">
                <a:solidFill>
                  <a:srgbClr val="FF0000"/>
                </a:solidFill>
              </a:rPr>
              <a:t>16K weights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9EC3D3-397D-4BF4-9EAC-65BDB678CB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" y="4142185"/>
            <a:ext cx="2438400" cy="1828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6488AF4-45E0-477B-A131-5CF199765A2F}"/>
              </a:ext>
            </a:extLst>
          </p:cNvPr>
          <p:cNvSpPr txBox="1"/>
          <p:nvPr/>
        </p:nvSpPr>
        <p:spPr>
          <a:xfrm>
            <a:off x="244305" y="6055544"/>
            <a:ext cx="8780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Fully connected network parameters: 100 epoch, 1 learning rate, sigmoid activation in the middle layer, 1000 batch size</a:t>
            </a:r>
            <a:endParaRPr lang="en-GB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FD211B-AF00-41EB-BF1A-56E06B317B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" y="673464"/>
            <a:ext cx="4544025" cy="32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165" y="6447250"/>
            <a:ext cx="86228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receptive fields of the convolutional layer are trained simultaneously for all positions</a:t>
            </a:r>
          </a:p>
        </p:txBody>
      </p:sp>
    </p:spTree>
    <p:extLst>
      <p:ext uri="{BB962C8B-B14F-4D97-AF65-F5344CB8AC3E}">
        <p14:creationId xmlns:p14="http://schemas.microsoft.com/office/powerpoint/2010/main" val="174409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0045E9B-ED2F-4E0C-B656-05CEDDF4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28" y="4114800"/>
            <a:ext cx="36576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284" y="417611"/>
            <a:ext cx="55218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MNIST Fashion: 2-layer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6134" y="907125"/>
            <a:ext cx="2382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60000 Training samples</a:t>
            </a:r>
          </a:p>
          <a:p>
            <a:r>
              <a:rPr lang="en-US" dirty="0"/>
              <a:t>10000 Test samples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57470" y="1616441"/>
            <a:ext cx="3679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Optimizer: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Rectified linear activation function in the middle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activation function in the final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Receptive field : 3x3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: 1000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1936" y="371153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7654835" y="4080865"/>
            <a:ext cx="217204" cy="585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72" y="4114800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B528E9-E79C-4BFE-84ED-867416A30F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" y="1028593"/>
            <a:ext cx="4291579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42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7AF880-C923-4321-96C9-F0804C9F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36" y="2739163"/>
            <a:ext cx="36576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284" y="417611"/>
            <a:ext cx="73088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MNIST Fashion: 2-layer network </a:t>
            </a:r>
            <a:r>
              <a:rPr lang="en-US" dirty="0">
                <a:solidFill>
                  <a:srgbClr val="FF0000"/>
                </a:solidFill>
              </a:rPr>
              <a:t>+ Dropout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284" y="1547609"/>
            <a:ext cx="7418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 layer is applied to the convolutional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 prevents the overfitting and increases the test accuracy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2" y="279341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32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Vgg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(Oxford Visual Geometry Group)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2165" y="6153113"/>
            <a:ext cx="86228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receptive fields of the convolutional layers are trained simultaneously for all positions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41171-93B3-495D-AA62-7F668F771A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" y="1690689"/>
            <a:ext cx="8912352" cy="39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21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79F238-4562-46F0-BEE8-33BA1616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20" y="3951246"/>
            <a:ext cx="36576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7674" y="96111"/>
            <a:ext cx="6563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MNIST Fashion: Deep neural networks </a:t>
            </a:r>
          </a:p>
          <a:p>
            <a:r>
              <a:rPr lang="en-US" dirty="0"/>
              <a:t>(</a:t>
            </a:r>
            <a:r>
              <a:rPr lang="en-US" dirty="0" err="1"/>
              <a:t>Vgg</a:t>
            </a:r>
            <a:r>
              <a:rPr lang="en-US" dirty="0"/>
              <a:t>: Visual geometry group, Oxford)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21621" y="1073496"/>
            <a:ext cx="2382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60000 Training samples</a:t>
            </a:r>
          </a:p>
          <a:p>
            <a:r>
              <a:rPr lang="en-US" dirty="0"/>
              <a:t>10000 Test samples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2957" y="1782812"/>
            <a:ext cx="3679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Optimizer: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Rectified linear activation function in the middle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activation function in the final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Receptive field : 3x3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: 1000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4" y="3951246"/>
            <a:ext cx="36576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7BA82-1F5A-4F3C-B9A5-43BB3F948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9" y="1310438"/>
            <a:ext cx="516957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08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5A63AD-914A-41A8-BB6D-3842E716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01" y="1086390"/>
            <a:ext cx="3657600" cy="2743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284" y="113885"/>
            <a:ext cx="824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3366FF"/>
                </a:solidFill>
              </a:defRPr>
            </a:lvl1pPr>
          </a:lstStyle>
          <a:p>
            <a:r>
              <a:rPr lang="en-US" dirty="0"/>
              <a:t>MNIST Fashion: Deep neural networks </a:t>
            </a:r>
            <a:r>
              <a:rPr lang="en-US" dirty="0">
                <a:solidFill>
                  <a:srgbClr val="FF0000"/>
                </a:solidFill>
              </a:rPr>
              <a:t>+ Dropout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532805"/>
              </p:ext>
            </p:extLst>
          </p:nvPr>
        </p:nvGraphicFramePr>
        <p:xfrm>
          <a:off x="1596506" y="4366623"/>
          <a:ext cx="609600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994944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32794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0054156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94267940"/>
                    </a:ext>
                  </a:extLst>
                </a:gridCol>
              </a:tblGrid>
              <a:tr h="451042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 Type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Accuracy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80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layer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72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0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58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98.1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1903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2" y="1086390"/>
            <a:ext cx="36576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0388" y="690287"/>
            <a:ext cx="542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Drop-out is applied to </a:t>
            </a:r>
            <a:r>
              <a:rPr lang="en-US" dirty="0">
                <a:solidFill>
                  <a:srgbClr val="FF0000"/>
                </a:solidFill>
              </a:rPr>
              <a:t>ALL </a:t>
            </a:r>
            <a:r>
              <a:rPr lang="en-US" dirty="0">
                <a:solidFill>
                  <a:srgbClr val="008000"/>
                </a:solidFill>
              </a:rPr>
              <a:t>the hidden units</a:t>
            </a:r>
          </a:p>
        </p:txBody>
      </p:sp>
    </p:spTree>
    <p:extLst>
      <p:ext uri="{BB962C8B-B14F-4D97-AF65-F5344CB8AC3E}">
        <p14:creationId xmlns:p14="http://schemas.microsoft.com/office/powerpoint/2010/main" val="1369940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39369E5-B0FB-4265-81B3-35F4D78C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37" y="0"/>
            <a:ext cx="7053542" cy="140053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H2O droplets in  oil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546FB9-1C58-4594-AFDF-0EDCBCD22078}"/>
              </a:ext>
            </a:extLst>
          </p:cNvPr>
          <p:cNvSpPr/>
          <p:nvPr/>
        </p:nvSpPr>
        <p:spPr>
          <a:xfrm>
            <a:off x="0" y="6323756"/>
            <a:ext cx="6718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https://www.youtube.com/watch?v=SX-fh5MFqpk</a:t>
            </a:r>
          </a:p>
        </p:txBody>
      </p:sp>
      <p:pic>
        <p:nvPicPr>
          <p:cNvPr id="7" name="Online Media 6" title="The shaky life of a water drop in an anise oil-rich environment">
            <a:hlinkClick r:id="" action="ppaction://media"/>
            <a:extLst>
              <a:ext uri="{FF2B5EF4-FFF2-40B4-BE49-F238E27FC236}">
                <a16:creationId xmlns:a16="http://schemas.microsoft.com/office/drawing/2014/main" id="{3A269D20-8246-4EC1-AC69-7B08C9945A5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29003" y="1152983"/>
            <a:ext cx="7222807" cy="4062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C144AF-F4AA-46EB-AC75-EE4A21079C1B}"/>
              </a:ext>
            </a:extLst>
          </p:cNvPr>
          <p:cNvSpPr txBox="1"/>
          <p:nvPr/>
        </p:nvSpPr>
        <p:spPr>
          <a:xfrm>
            <a:off x="410547" y="5381851"/>
            <a:ext cx="832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Water can dissolve alcohol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. When water dissolves the alcohol, the surface tension and the density of the mixture changes.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51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6C7739-36BE-472B-9AEF-C600A385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5" y="32839"/>
            <a:ext cx="7053542" cy="140053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Surface tension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30C7D-FE14-4623-8704-EA629709C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10" y="1643510"/>
            <a:ext cx="242069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FCB4D0-6C03-4DF8-B887-1EB6D350E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10" y="3597091"/>
            <a:ext cx="242069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2F064A-735A-467E-B1BF-E8EE79B3D31F}"/>
              </a:ext>
            </a:extLst>
          </p:cNvPr>
          <p:cNvSpPr txBox="1"/>
          <p:nvPr/>
        </p:nvSpPr>
        <p:spPr>
          <a:xfrm>
            <a:off x="-58368" y="2220345"/>
            <a:ext cx="191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Surface tension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0.072 N/m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7A4F7-40C8-447D-946B-BCE013F8E37D}"/>
              </a:ext>
            </a:extLst>
          </p:cNvPr>
          <p:cNvSpPr txBox="1"/>
          <p:nvPr/>
        </p:nvSpPr>
        <p:spPr>
          <a:xfrm>
            <a:off x="-58369" y="4173926"/>
            <a:ext cx="191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Surface tension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0.028 N/m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CAA73-7F80-42D0-8B86-066A16B2EB2D}"/>
              </a:ext>
            </a:extLst>
          </p:cNvPr>
          <p:cNvSpPr txBox="1"/>
          <p:nvPr/>
        </p:nvSpPr>
        <p:spPr>
          <a:xfrm>
            <a:off x="321952" y="5729591"/>
            <a:ext cx="401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Surface tension determines the droplet size after the detachment.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80F285-24BB-490B-A70C-670DD727F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15" y="2220345"/>
            <a:ext cx="3915177" cy="28015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F6FBEB-C833-4A6A-83D8-12651C7209A6}"/>
              </a:ext>
            </a:extLst>
          </p:cNvPr>
          <p:cNvSpPr txBox="1"/>
          <p:nvPr/>
        </p:nvSpPr>
        <p:spPr>
          <a:xfrm>
            <a:off x="4956241" y="5729590"/>
            <a:ext cx="401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Adding alcohol to water changes the surface tension.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569A4-453C-455B-994E-34CFF74663A4}"/>
              </a:ext>
            </a:extLst>
          </p:cNvPr>
          <p:cNvSpPr/>
          <p:nvPr/>
        </p:nvSpPr>
        <p:spPr>
          <a:xfrm>
            <a:off x="4901802" y="1217718"/>
            <a:ext cx="41310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-Roman"/>
                <a:ea typeface="+mn-ea"/>
                <a:cs typeface="+mn-cs"/>
              </a:rPr>
              <a:t>Surface tension of alcohol (IPA) and water mixing solutions as a function of IPA concentration.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8D8A88-F5C4-488D-960A-79A75ED420DB}"/>
              </a:ext>
            </a:extLst>
          </p:cNvPr>
          <p:cNvSpPr/>
          <p:nvPr/>
        </p:nvSpPr>
        <p:spPr>
          <a:xfrm>
            <a:off x="321952" y="6504286"/>
            <a:ext cx="8390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Diagram: Park,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Jin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-Goo, et al. "Interfacial and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electrokinetic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characterization of IPA solutions related to semiconductor wafer drying and cleaning."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Journal of the Electrochemical society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153.9 (2006): G811-G814.</a:t>
            </a:r>
          </a:p>
        </p:txBody>
      </p:sp>
    </p:spTree>
    <p:extLst>
      <p:ext uri="{BB962C8B-B14F-4D97-AF65-F5344CB8AC3E}">
        <p14:creationId xmlns:p14="http://schemas.microsoft.com/office/powerpoint/2010/main" val="189351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ll-Big">
            <a:hlinkClick r:id="" action="ppaction://media"/>
            <a:extLst>
              <a:ext uri="{FF2B5EF4-FFF2-40B4-BE49-F238E27FC236}">
                <a16:creationId xmlns:a16="http://schemas.microsoft.com/office/drawing/2014/main" id="{3A4C1C63-3EC6-47B8-B28C-9367A0C57C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857"/>
          <a:stretch>
            <a:fillRect/>
          </a:stretch>
        </p:blipFill>
        <p:spPr>
          <a:xfrm>
            <a:off x="65360" y="735852"/>
            <a:ext cx="9013279" cy="3024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3DB569-2183-4EE9-882D-F323815E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00" y="-236856"/>
            <a:ext cx="7053542" cy="140053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Droplet detachment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B23E1-EC38-4B59-B336-09F4EEFCE1D9}"/>
              </a:ext>
            </a:extLst>
          </p:cNvPr>
          <p:cNvSpPr txBox="1"/>
          <p:nvPr/>
        </p:nvSpPr>
        <p:spPr>
          <a:xfrm>
            <a:off x="484585" y="4273419"/>
            <a:ext cx="3451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Droplet size is determined by: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Velocity of liquids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Surface tension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Viscosity of liquids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F3F9C-F042-4315-83A6-95A9ED2AD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573" y="3853538"/>
            <a:ext cx="4192656" cy="252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151537-6084-4790-B37B-8DBC95F93084}"/>
              </a:ext>
            </a:extLst>
          </p:cNvPr>
          <p:cNvSpPr/>
          <p:nvPr/>
        </p:nvSpPr>
        <p:spPr>
          <a:xfrm>
            <a:off x="0" y="6444975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Force balance image: Wu, Ping, et al. "Drag-induced breakup mechanism for droplet generation in dripping within flow focusing microfluidics."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Chinese Journal of Chemical Engineering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23.1 (2015): 7-14.</a:t>
            </a:r>
          </a:p>
        </p:txBody>
      </p:sp>
    </p:spTree>
    <p:extLst>
      <p:ext uri="{BB962C8B-B14F-4D97-AF65-F5344CB8AC3E}">
        <p14:creationId xmlns:p14="http://schemas.microsoft.com/office/powerpoint/2010/main" val="90773037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217" y="281354"/>
            <a:ext cx="312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Learning: Droplets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6" t="20293" r="25065" b="6171"/>
          <a:stretch/>
        </p:blipFill>
        <p:spPr>
          <a:xfrm>
            <a:off x="5756565" y="3508491"/>
            <a:ext cx="2848351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t="9793" r="19731"/>
          <a:stretch/>
        </p:blipFill>
        <p:spPr>
          <a:xfrm rot="5400000">
            <a:off x="-50622" y="1002616"/>
            <a:ext cx="3007086" cy="26110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15220" y="6388494"/>
            <a:ext cx="2586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Sample preparation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7" y="3961892"/>
            <a:ext cx="5099216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89" y="1393717"/>
            <a:ext cx="592799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0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0.0-1-0.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3605" y="3214856"/>
            <a:ext cx="7358063" cy="1428750"/>
          </a:xfrm>
          <a:prstGeom prst="rect">
            <a:avLst/>
          </a:prstGeom>
        </p:spPr>
      </p:pic>
      <p:pic>
        <p:nvPicPr>
          <p:cNvPr id="5" name="5.0-1-0.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5802" y="1220631"/>
            <a:ext cx="7358063" cy="1428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217" y="281354"/>
            <a:ext cx="559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Effect of isopropanol concentration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394738" y="902896"/>
            <a:ext cx="2932" cy="7453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94738" y="2123985"/>
            <a:ext cx="1" cy="6198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81102" y="826655"/>
            <a:ext cx="47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Oil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15512" y="2182898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5% Isopropanol in water solution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61623" y="4174203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20% Isopropanol in water solution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5832" y="5095631"/>
            <a:ext cx="8327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Droplet generation in different concentration of IPA in water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surface tension between the oil and the water solution changes by concentration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droplet diameter and the distance between droplets depend on the surface tension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495487"/>
            <a:ext cx="1054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Solution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64744" y="1888482"/>
            <a:ext cx="4865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00474" y="2593056"/>
            <a:ext cx="47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Oil</a:t>
            </a:r>
          </a:p>
        </p:txBody>
      </p:sp>
    </p:spTree>
    <p:extLst>
      <p:ext uri="{BB962C8B-B14F-4D97-AF65-F5344CB8AC3E}">
        <p14:creationId xmlns:p14="http://schemas.microsoft.com/office/powerpoint/2010/main" val="37712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E397AA-0B57-4434-BB16-2528675A8D73}"/>
              </a:ext>
            </a:extLst>
          </p:cNvPr>
          <p:cNvGrpSpPr>
            <a:grpSpLocks noChangeAspect="1"/>
          </p:cNvGrpSpPr>
          <p:nvPr/>
        </p:nvGrpSpPr>
        <p:grpSpPr>
          <a:xfrm>
            <a:off x="1539069" y="1345588"/>
            <a:ext cx="5812378" cy="4523095"/>
            <a:chOff x="1343025" y="925144"/>
            <a:chExt cx="6457950" cy="50254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CF8F61-854C-4DAC-847A-77737E840FE8}"/>
                </a:ext>
              </a:extLst>
            </p:cNvPr>
            <p:cNvGrpSpPr/>
            <p:nvPr/>
          </p:nvGrpSpPr>
          <p:grpSpPr>
            <a:xfrm>
              <a:off x="1343025" y="1228725"/>
              <a:ext cx="6457950" cy="4400550"/>
              <a:chOff x="1343025" y="1228725"/>
              <a:chExt cx="6457950" cy="44005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9AC1FDF-0786-4B9C-AB3B-E09C64962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3025" y="1228725"/>
                <a:ext cx="6457950" cy="440055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F3837F-8C4B-4E71-B44F-574DCD6EFDE4}"/>
                  </a:ext>
                </a:extLst>
              </p:cNvPr>
              <p:cNvSpPr/>
              <p:nvPr/>
            </p:nvSpPr>
            <p:spPr>
              <a:xfrm>
                <a:off x="3338004" y="4367814"/>
                <a:ext cx="674703" cy="2041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1ED261-FFEF-433D-AABF-9AD0AE943360}"/>
                </a:ext>
              </a:extLst>
            </p:cNvPr>
            <p:cNvSpPr txBox="1"/>
            <p:nvPr/>
          </p:nvSpPr>
          <p:spPr>
            <a:xfrm>
              <a:off x="2410202" y="925144"/>
              <a:ext cx="768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/>
                <a:t>Image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E85BB7-229D-4108-9259-4B62C45E3D16}"/>
                </a:ext>
              </a:extLst>
            </p:cNvPr>
            <p:cNvSpPr txBox="1"/>
            <p:nvPr/>
          </p:nvSpPr>
          <p:spPr>
            <a:xfrm>
              <a:off x="6127030" y="5581280"/>
              <a:ext cx="1434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/>
                <a:t>Feature layer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0A786F9-D2CD-4BA4-9763-FD18596A5CE1}"/>
              </a:ext>
            </a:extLst>
          </p:cNvPr>
          <p:cNvSpPr txBox="1"/>
          <p:nvPr/>
        </p:nvSpPr>
        <p:spPr>
          <a:xfrm>
            <a:off x="702222" y="429633"/>
            <a:ext cx="7739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Feature detection using discrete 2-dimensional convolution with a filter</a:t>
            </a:r>
            <a:br>
              <a:rPr lang="en-GB" sz="2000" b="1" dirty="0"/>
            </a:br>
            <a:r>
              <a:rPr lang="en-GB" sz="2000" b="1" i="1" dirty="0"/>
              <a:t>Template matching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C2E62-D37A-48A2-AB79-2DE369621AB2}"/>
              </a:ext>
            </a:extLst>
          </p:cNvPr>
          <p:cNvSpPr txBox="1"/>
          <p:nvPr/>
        </p:nvSpPr>
        <p:spPr>
          <a:xfrm>
            <a:off x="1241823" y="6076752"/>
            <a:ext cx="6660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Convolution of the image with a learnt filter (template) identifies the structure in the image and localises it in the feature layer</a:t>
            </a:r>
          </a:p>
        </p:txBody>
      </p:sp>
    </p:spTree>
    <p:extLst>
      <p:ext uri="{BB962C8B-B14F-4D97-AF65-F5344CB8AC3E}">
        <p14:creationId xmlns:p14="http://schemas.microsoft.com/office/powerpoint/2010/main" val="1770429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5.0-1-0.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9445" y="3906206"/>
            <a:ext cx="7358063" cy="1428750"/>
          </a:xfrm>
          <a:prstGeom prst="rect">
            <a:avLst/>
          </a:prstGeom>
        </p:spPr>
      </p:pic>
      <p:pic>
        <p:nvPicPr>
          <p:cNvPr id="3" name="4.5-1-0.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9445" y="2356562"/>
            <a:ext cx="7358063" cy="1428750"/>
          </a:xfrm>
          <a:prstGeom prst="rect">
            <a:avLst/>
          </a:prstGeom>
        </p:spPr>
      </p:pic>
      <p:pic>
        <p:nvPicPr>
          <p:cNvPr id="2" name="4.0-1-0.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9445" y="841668"/>
            <a:ext cx="7358063" cy="1428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217" y="281354"/>
            <a:ext cx="559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Effect of isopropanol concentration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3757" y="1808753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4% Isopropanol in water solution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2924" y="3323650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4.5% Isopropanol in water solution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3757" y="4873291"/>
            <a:ext cx="428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5% Isopropanol in water solution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1552" y="5455850"/>
            <a:ext cx="6984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Seven concentrations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: 4% to 7% with 0.5% resolution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3600 Samples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 the Training Data set for each concentration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400 Samples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for each class to test</a:t>
            </a:r>
          </a:p>
        </p:txBody>
      </p:sp>
    </p:spTree>
    <p:extLst>
      <p:ext uri="{BB962C8B-B14F-4D97-AF65-F5344CB8AC3E}">
        <p14:creationId xmlns:p14="http://schemas.microsoft.com/office/powerpoint/2010/main" val="325854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7216" y="281354"/>
            <a:ext cx="566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Nearest neighbor clustering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9803" y="1044368"/>
            <a:ext cx="194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Nearest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Neighbour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9279" y="6107551"/>
            <a:ext cx="2870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54.04% correct 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39"/>
          <a:stretch/>
        </p:blipFill>
        <p:spPr>
          <a:xfrm>
            <a:off x="5771378" y="1275715"/>
            <a:ext cx="2937510" cy="514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74"/>
          <a:stretch/>
        </p:blipFill>
        <p:spPr>
          <a:xfrm>
            <a:off x="5785519" y="2058035"/>
            <a:ext cx="2918289" cy="51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8"/>
          <a:stretch/>
        </p:blipFill>
        <p:spPr>
          <a:xfrm>
            <a:off x="5785519" y="2840355"/>
            <a:ext cx="2908129" cy="514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60"/>
          <a:stretch/>
        </p:blipFill>
        <p:spPr>
          <a:xfrm>
            <a:off x="5785519" y="3622675"/>
            <a:ext cx="2903049" cy="514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88"/>
          <a:stretch/>
        </p:blipFill>
        <p:spPr>
          <a:xfrm>
            <a:off x="5771378" y="4404995"/>
            <a:ext cx="2917190" cy="514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25"/>
          <a:stretch/>
        </p:blipFill>
        <p:spPr>
          <a:xfrm>
            <a:off x="5771378" y="5187315"/>
            <a:ext cx="2922270" cy="514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44"/>
          <a:stretch/>
        </p:blipFill>
        <p:spPr>
          <a:xfrm>
            <a:off x="5785519" y="5969635"/>
            <a:ext cx="2896202" cy="5143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12843" y="134822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12843" y="204585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9808" y="291286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09807" y="369518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5.5%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9806" y="447750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12843" y="525982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6.5%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12843" y="604214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7%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" y="2044065"/>
            <a:ext cx="4876800" cy="3657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" y="2058035"/>
            <a:ext cx="4876800" cy="3657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" y="2045851"/>
            <a:ext cx="4876800" cy="3657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" y="2045851"/>
            <a:ext cx="4876800" cy="3657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6" y="2045851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1" t="26404" r="34503" b="47467"/>
          <a:stretch/>
        </p:blipFill>
        <p:spPr>
          <a:xfrm>
            <a:off x="287217" y="1266423"/>
            <a:ext cx="3684424" cy="1791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39283" y="-45269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Convolutional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097" y="5866290"/>
            <a:ext cx="6984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Four different concentrations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: 5% to 20% with 5% resolution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3600 Samples in the Training Data set for each concentration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400 Samples for each class to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217" y="281354"/>
            <a:ext cx="456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Droplet images classification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0719" y="804574"/>
            <a:ext cx="154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Input image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78597" y="1975758"/>
            <a:ext cx="813093" cy="2252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413512" y="2212429"/>
            <a:ext cx="1065087" cy="17696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91690" y="2212429"/>
            <a:ext cx="1050486" cy="17696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78596" y="3582946"/>
            <a:ext cx="146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Raw image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43003" r="9438" b="41425"/>
          <a:stretch/>
        </p:blipFill>
        <p:spPr>
          <a:xfrm>
            <a:off x="388200" y="3982109"/>
            <a:ext cx="2993888" cy="59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507" y="804574"/>
            <a:ext cx="479424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4" r="8807"/>
          <a:stretch/>
        </p:blipFill>
        <p:spPr>
          <a:xfrm>
            <a:off x="6585613" y="619453"/>
            <a:ext cx="2374031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4" r="50752"/>
          <a:stretch/>
        </p:blipFill>
        <p:spPr>
          <a:xfrm>
            <a:off x="4136291" y="619453"/>
            <a:ext cx="2389691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187" y="-5255"/>
            <a:ext cx="456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Droplet images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1110" y="517965"/>
            <a:ext cx="300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Examples of 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6098" y="128785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4%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8600" y="257382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68600" y="386647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6%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9186" y="519046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7%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92765" y="128785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4.5%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92765" y="262818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5.5%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92765" y="386647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6.5%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6562" y="5190464"/>
            <a:ext cx="323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It gives 97% accuracy over 2800 samples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7" y="1261052"/>
            <a:ext cx="3888473" cy="3657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81174" y="178353"/>
            <a:ext cx="388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Examples of correct classification</a:t>
            </a:r>
          </a:p>
        </p:txBody>
      </p:sp>
      <p:sp>
        <p:nvSpPr>
          <p:cNvPr id="3" name="Oval 2"/>
          <p:cNvSpPr/>
          <p:nvPr/>
        </p:nvSpPr>
        <p:spPr>
          <a:xfrm>
            <a:off x="1313205" y="5067993"/>
            <a:ext cx="1808349" cy="641144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24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367" y="1329729"/>
            <a:ext cx="4023127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21" y="4783439"/>
            <a:ext cx="4470621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8" y="1634490"/>
            <a:ext cx="4114800" cy="3945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47FDA-3D2F-4507-814C-379E626197A9}"/>
              </a:ext>
            </a:extLst>
          </p:cNvPr>
          <p:cNvSpPr txBox="1"/>
          <p:nvPr/>
        </p:nvSpPr>
        <p:spPr>
          <a:xfrm>
            <a:off x="287216" y="281354"/>
            <a:ext cx="3807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Flow rate measurement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5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55FEF7-C5E8-4A87-A90E-9CF3AD4164E3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248532" y="1945640"/>
          <a:ext cx="2972584" cy="29667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71573">
                  <a:extLst>
                    <a:ext uri="{9D8B030D-6E8A-4147-A177-3AD203B41FA5}">
                      <a16:colId xmlns:a16="http://schemas.microsoft.com/office/drawing/2014/main" val="338695126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442381429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3544260401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1776772146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2420803043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3907770719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594684289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3695882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25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5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0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37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3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33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0670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077213-14EF-4432-B9E6-DAD12E1FD2D9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5922884" y="1938193"/>
          <a:ext cx="2972584" cy="29667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71573">
                  <a:extLst>
                    <a:ext uri="{9D8B030D-6E8A-4147-A177-3AD203B41FA5}">
                      <a16:colId xmlns:a16="http://schemas.microsoft.com/office/drawing/2014/main" val="338695126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442381429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3544260401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1776772146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2420803043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3907770719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594684289"/>
                    </a:ext>
                  </a:extLst>
                </a:gridCol>
                <a:gridCol w="371573">
                  <a:extLst>
                    <a:ext uri="{9D8B030D-6E8A-4147-A177-3AD203B41FA5}">
                      <a16:colId xmlns:a16="http://schemas.microsoft.com/office/drawing/2014/main" val="3695882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25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45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 anchorCtr="1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 anchorCtr="1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30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18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37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 anchorCtr="1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 anchorCtr="1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39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33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06709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D0F1F0-907B-4D1A-A40E-21CAA723FA09}"/>
              </a:ext>
            </a:extLst>
          </p:cNvPr>
          <p:cNvGraphicFramePr>
            <a:graphicFrameLocks noGrp="1"/>
          </p:cNvGraphicFramePr>
          <p:nvPr/>
        </p:nvGraphicFramePr>
        <p:xfrm>
          <a:off x="4014247" y="2865293"/>
          <a:ext cx="111550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835">
                  <a:extLst>
                    <a:ext uri="{9D8B030D-6E8A-4147-A177-3AD203B41FA5}">
                      <a16:colId xmlns:a16="http://schemas.microsoft.com/office/drawing/2014/main" val="1204162655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2066218907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3762184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68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70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067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6861533-C1A2-4EE0-A641-6AA616C9FCDA}"/>
              </a:ext>
            </a:extLst>
          </p:cNvPr>
          <p:cNvSpPr txBox="1"/>
          <p:nvPr/>
        </p:nvSpPr>
        <p:spPr>
          <a:xfrm>
            <a:off x="429785" y="5028878"/>
            <a:ext cx="26100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Input – </a:t>
            </a:r>
            <a:r>
              <a:rPr lang="en-GB" sz="1400" b="1" i="1" dirty="0"/>
              <a:t>image or feature layer from previous convolution block</a:t>
            </a:r>
            <a:br>
              <a:rPr lang="en-GB" sz="1400" dirty="0"/>
            </a:br>
            <a:r>
              <a:rPr lang="en-GB" sz="1400" dirty="0"/>
              <a:t>Size: [</a:t>
            </a:r>
            <a:r>
              <a:rPr lang="en-GB" sz="1400" i="1" dirty="0"/>
              <a:t>L</a:t>
            </a:r>
            <a:r>
              <a:rPr lang="en-GB" sz="1400" i="1" baseline="-25000" dirty="0"/>
              <a:t>x </a:t>
            </a:r>
            <a:r>
              <a:rPr lang="en-GB" sz="1400" i="1" dirty="0"/>
              <a:t>, L</a:t>
            </a:r>
            <a:r>
              <a:rPr lang="en-GB" sz="1400" i="1" baseline="-25000" dirty="0"/>
              <a:t>y</a:t>
            </a:r>
            <a:r>
              <a:rPr lang="en-GB" sz="1400" dirty="0"/>
              <a:t>] = [8, 8]</a:t>
            </a:r>
          </a:p>
          <a:p>
            <a:r>
              <a:rPr lang="en-GB" sz="1400" dirty="0"/>
              <a:t># Channels: [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dirty="0"/>
              <a:t>] = 1</a:t>
            </a:r>
          </a:p>
          <a:p>
            <a:r>
              <a:rPr lang="en-GB" sz="1400" dirty="0"/>
              <a:t>Zero padded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F250A-F22D-4E34-8FD8-34F7FFEFD017}"/>
              </a:ext>
            </a:extLst>
          </p:cNvPr>
          <p:cNvSpPr txBox="1"/>
          <p:nvPr/>
        </p:nvSpPr>
        <p:spPr>
          <a:xfrm>
            <a:off x="6449073" y="5136599"/>
            <a:ext cx="1920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Output</a:t>
            </a:r>
            <a:r>
              <a:rPr lang="en-GB" sz="1400" dirty="0"/>
              <a:t> – </a:t>
            </a:r>
            <a:r>
              <a:rPr lang="en-GB" sz="1400" b="1" i="1" dirty="0"/>
              <a:t>feature layer</a:t>
            </a:r>
          </a:p>
          <a:p>
            <a:r>
              <a:rPr lang="en-GB" sz="1400" dirty="0"/>
              <a:t># Feature layers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f</a:t>
            </a:r>
            <a:r>
              <a:rPr lang="en-GB" sz="1400" dirty="0"/>
              <a:t> = 1</a:t>
            </a:r>
          </a:p>
          <a:p>
            <a:r>
              <a:rPr lang="en-GB" sz="1400" dirty="0"/>
              <a:t>Size: [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dirty="0"/>
              <a:t>] = [8, 8]</a:t>
            </a:r>
          </a:p>
          <a:p>
            <a:r>
              <a:rPr lang="en-GB" sz="1400" dirty="0"/>
              <a:t># Channels / feature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5C12-CA2D-442A-8643-DA384917A058}"/>
              </a:ext>
            </a:extLst>
          </p:cNvPr>
          <p:cNvSpPr txBox="1"/>
          <p:nvPr/>
        </p:nvSpPr>
        <p:spPr>
          <a:xfrm>
            <a:off x="3716059" y="4474893"/>
            <a:ext cx="17118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Filter kernel</a:t>
            </a:r>
            <a:br>
              <a:rPr lang="en-GB" sz="1400" dirty="0"/>
            </a:br>
            <a:r>
              <a:rPr lang="en-GB" sz="1400" dirty="0"/>
              <a:t># Filters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f</a:t>
            </a:r>
            <a:r>
              <a:rPr lang="en-GB" sz="1400" dirty="0"/>
              <a:t> = 1</a:t>
            </a:r>
          </a:p>
          <a:p>
            <a:r>
              <a:rPr lang="en-GB" sz="1400" dirty="0"/>
              <a:t>Size: [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dirty="0"/>
              <a:t>] = [3, 3]</a:t>
            </a:r>
          </a:p>
          <a:p>
            <a:r>
              <a:rPr lang="en-GB" sz="1400" dirty="0"/>
              <a:t>Filter depth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dirty="0"/>
              <a:t> = 1</a:t>
            </a:r>
          </a:p>
          <a:p>
            <a:r>
              <a:rPr lang="en-GB" sz="1400" dirty="0"/>
              <a:t>Filter bias = </a:t>
            </a:r>
            <a:r>
              <a:rPr lang="en-GB" sz="1400" i="1" dirty="0"/>
              <a:t>b</a:t>
            </a:r>
            <a:r>
              <a:rPr lang="en-GB" sz="1400" dirty="0"/>
              <a:t> = 0</a:t>
            </a:r>
          </a:p>
          <a:p>
            <a:r>
              <a:rPr lang="en-GB" sz="1400" dirty="0"/>
              <a:t># Filter weights:</a:t>
            </a:r>
            <a:br>
              <a:rPr lang="en-GB" sz="1400" dirty="0"/>
            </a:br>
            <a:r>
              <a:rPr lang="en-GB" sz="1400" dirty="0"/>
              <a:t>   =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 </a:t>
            </a:r>
            <a:r>
              <a:rPr lang="en-GB" sz="1400" i="1" dirty="0"/>
              <a:t>x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i="1" baseline="-25000" dirty="0"/>
              <a:t> </a:t>
            </a:r>
            <a:r>
              <a:rPr lang="en-GB" sz="1400" dirty="0"/>
              <a:t>x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i="1" baseline="-25000" dirty="0"/>
              <a:t> </a:t>
            </a:r>
            <a:r>
              <a:rPr lang="en-GB" sz="1400" dirty="0"/>
              <a:t> + </a:t>
            </a:r>
            <a:r>
              <a:rPr lang="en-GB" sz="1400" i="1" dirty="0"/>
              <a:t>1</a:t>
            </a:r>
            <a:br>
              <a:rPr lang="en-GB" sz="1400" i="1" dirty="0"/>
            </a:br>
            <a:r>
              <a:rPr lang="en-GB" sz="1400" i="1" dirty="0"/>
              <a:t>   </a:t>
            </a:r>
            <a:r>
              <a:rPr lang="en-GB" sz="1400" dirty="0"/>
              <a:t>= 3x3x1 + 1 = 10</a:t>
            </a:r>
            <a:r>
              <a:rPr lang="en-GB" sz="1400" i="1" dirty="0"/>
              <a:t>	</a:t>
            </a:r>
            <a:endParaRPr lang="en-GB" sz="1400" dirty="0"/>
          </a:p>
          <a:p>
            <a:r>
              <a:rPr lang="en-GB" sz="1400" dirty="0"/>
              <a:t>Stride: [</a:t>
            </a:r>
            <a:r>
              <a:rPr lang="en-GB" sz="1400" i="1" dirty="0" err="1"/>
              <a:t>s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s</a:t>
            </a:r>
            <a:r>
              <a:rPr lang="en-GB" sz="1400" i="1" baseline="-25000" dirty="0" err="1"/>
              <a:t>y</a:t>
            </a:r>
            <a:r>
              <a:rPr lang="en-GB" sz="1400" dirty="0"/>
              <a:t>] = [1, 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5F5F8-4691-4090-8BC7-8238A93F7E6F}"/>
              </a:ext>
            </a:extLst>
          </p:cNvPr>
          <p:cNvSpPr txBox="1"/>
          <p:nvPr/>
        </p:nvSpPr>
        <p:spPr>
          <a:xfrm>
            <a:off x="6560450" y="1491049"/>
            <a:ext cx="1697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Feature layer: 1/1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528D2-E7B4-490A-AA50-CDE8B55BBC79}"/>
              </a:ext>
            </a:extLst>
          </p:cNvPr>
          <p:cNvSpPr txBox="1"/>
          <p:nvPr/>
        </p:nvSpPr>
        <p:spPr>
          <a:xfrm>
            <a:off x="1414063" y="1485017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Input</a:t>
            </a:r>
            <a:endParaRPr lang="en-GB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903BBC-8E57-4C77-A96C-4106E8C63052}"/>
              </a:ext>
            </a:extLst>
          </p:cNvPr>
          <p:cNvCxnSpPr/>
          <p:nvPr/>
        </p:nvCxnSpPr>
        <p:spPr>
          <a:xfrm>
            <a:off x="5255581" y="3429000"/>
            <a:ext cx="5326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B8ACDC-7721-49E6-A63F-00D5E8CD6991}"/>
              </a:ext>
            </a:extLst>
          </p:cNvPr>
          <p:cNvSpPr txBox="1"/>
          <p:nvPr/>
        </p:nvSpPr>
        <p:spPr>
          <a:xfrm>
            <a:off x="1975553" y="381739"/>
            <a:ext cx="5192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Convolution: Single channel input – single filter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0DF3E2-D411-4DAD-AA1F-8CFF8CDA2944}"/>
              </a:ext>
            </a:extLst>
          </p:cNvPr>
          <p:cNvGrpSpPr/>
          <p:nvPr/>
        </p:nvGrpSpPr>
        <p:grpSpPr>
          <a:xfrm>
            <a:off x="3354525" y="3259723"/>
            <a:ext cx="532660" cy="338554"/>
            <a:chOff x="3354525" y="3259723"/>
            <a:chExt cx="532660" cy="33855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32B4E4-18BD-4255-AD99-2AE88414FF02}"/>
                </a:ext>
              </a:extLst>
            </p:cNvPr>
            <p:cNvCxnSpPr/>
            <p:nvPr/>
          </p:nvCxnSpPr>
          <p:spPr>
            <a:xfrm>
              <a:off x="3354525" y="3432699"/>
              <a:ext cx="5326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C2021C2-AC25-4080-8E74-C7CB3CE012CE}"/>
                </a:ext>
              </a:extLst>
            </p:cNvPr>
            <p:cNvGrpSpPr/>
            <p:nvPr/>
          </p:nvGrpSpPr>
          <p:grpSpPr>
            <a:xfrm>
              <a:off x="3456977" y="3259723"/>
              <a:ext cx="298480" cy="338554"/>
              <a:chOff x="2743542" y="783085"/>
              <a:chExt cx="298480" cy="33855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9B4DE62-6260-4189-8724-3391709E685F}"/>
                  </a:ext>
                </a:extLst>
              </p:cNvPr>
              <p:cNvSpPr/>
              <p:nvPr/>
            </p:nvSpPr>
            <p:spPr>
              <a:xfrm>
                <a:off x="2778711" y="841569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531428-6849-4969-8DD1-230C9962251A}"/>
                  </a:ext>
                </a:extLst>
              </p:cNvPr>
              <p:cNvSpPr txBox="1"/>
              <p:nvPr/>
            </p:nvSpPr>
            <p:spPr>
              <a:xfrm>
                <a:off x="2743542" y="7830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4EB3F67-69A5-4DDE-BB44-BB408F3CBB55}"/>
              </a:ext>
            </a:extLst>
          </p:cNvPr>
          <p:cNvSpPr txBox="1"/>
          <p:nvPr/>
        </p:nvSpPr>
        <p:spPr>
          <a:xfrm>
            <a:off x="6283930" y="6291595"/>
            <a:ext cx="225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Detects vertical edges</a:t>
            </a:r>
          </a:p>
        </p:txBody>
      </p:sp>
    </p:spTree>
    <p:extLst>
      <p:ext uri="{BB962C8B-B14F-4D97-AF65-F5344CB8AC3E}">
        <p14:creationId xmlns:p14="http://schemas.microsoft.com/office/powerpoint/2010/main" val="243195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D0F1F0-907B-4D1A-A40E-21CAA723FA09}"/>
              </a:ext>
            </a:extLst>
          </p:cNvPr>
          <p:cNvGraphicFramePr>
            <a:graphicFrameLocks noGrp="1"/>
          </p:cNvGraphicFramePr>
          <p:nvPr/>
        </p:nvGraphicFramePr>
        <p:xfrm>
          <a:off x="3943294" y="1273636"/>
          <a:ext cx="111550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835">
                  <a:extLst>
                    <a:ext uri="{9D8B030D-6E8A-4147-A177-3AD203B41FA5}">
                      <a16:colId xmlns:a16="http://schemas.microsoft.com/office/drawing/2014/main" val="1204162655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2066218907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3762184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68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70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067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6861533-C1A2-4EE0-A641-6AA616C9FCDA}"/>
              </a:ext>
            </a:extLst>
          </p:cNvPr>
          <p:cNvSpPr txBox="1"/>
          <p:nvPr/>
        </p:nvSpPr>
        <p:spPr>
          <a:xfrm>
            <a:off x="844252" y="4473094"/>
            <a:ext cx="25558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Input – </a:t>
            </a:r>
            <a:r>
              <a:rPr lang="en-GB" sz="1400" b="1" i="1" dirty="0"/>
              <a:t>image or feature layer from previous convolution block</a:t>
            </a:r>
            <a:br>
              <a:rPr lang="en-GB" sz="1400" dirty="0"/>
            </a:br>
            <a:r>
              <a:rPr lang="en-GB" sz="1400" dirty="0"/>
              <a:t>Size: [</a:t>
            </a:r>
            <a:r>
              <a:rPr lang="en-GB" sz="1400" i="1" dirty="0"/>
              <a:t>L</a:t>
            </a:r>
            <a:r>
              <a:rPr lang="en-GB" sz="1400" i="1" baseline="-25000" dirty="0"/>
              <a:t>x </a:t>
            </a:r>
            <a:r>
              <a:rPr lang="en-GB" sz="1400" i="1" dirty="0"/>
              <a:t>, L</a:t>
            </a:r>
            <a:r>
              <a:rPr lang="en-GB" sz="1400" i="1" baseline="-25000" dirty="0"/>
              <a:t>y</a:t>
            </a:r>
            <a:r>
              <a:rPr lang="en-GB" sz="1400" dirty="0"/>
              <a:t>] = [8, 8]</a:t>
            </a:r>
          </a:p>
          <a:p>
            <a:r>
              <a:rPr lang="en-GB" sz="1400" dirty="0"/>
              <a:t># Channels: [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dirty="0"/>
              <a:t>] = 1</a:t>
            </a:r>
          </a:p>
          <a:p>
            <a:r>
              <a:rPr lang="en-GB" sz="1400" dirty="0"/>
              <a:t>Zero padded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F250A-F22D-4E34-8FD8-34F7FFEFD017}"/>
              </a:ext>
            </a:extLst>
          </p:cNvPr>
          <p:cNvSpPr txBox="1"/>
          <p:nvPr/>
        </p:nvSpPr>
        <p:spPr>
          <a:xfrm>
            <a:off x="5985740" y="5840268"/>
            <a:ext cx="1920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Output</a:t>
            </a:r>
            <a:r>
              <a:rPr lang="en-GB" sz="1400" dirty="0"/>
              <a:t> – </a:t>
            </a:r>
            <a:r>
              <a:rPr lang="en-GB" sz="1400" b="1" i="1" dirty="0"/>
              <a:t>feature layers</a:t>
            </a:r>
          </a:p>
          <a:p>
            <a:r>
              <a:rPr lang="en-GB" sz="1400" dirty="0"/>
              <a:t># Feature layers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f</a:t>
            </a:r>
            <a:r>
              <a:rPr lang="en-GB" sz="1400" dirty="0"/>
              <a:t> = </a:t>
            </a:r>
            <a:r>
              <a:rPr lang="en-GB" sz="1400" b="1" dirty="0">
                <a:solidFill>
                  <a:srgbClr val="FF0000"/>
                </a:solidFill>
              </a:rPr>
              <a:t>2</a:t>
            </a:r>
          </a:p>
          <a:p>
            <a:r>
              <a:rPr lang="en-GB" sz="1400" dirty="0"/>
              <a:t>Size: [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dirty="0"/>
              <a:t>] = [8, 8]</a:t>
            </a:r>
          </a:p>
          <a:p>
            <a:r>
              <a:rPr lang="en-GB" sz="1400" dirty="0"/>
              <a:t># Channels / feature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5C12-CA2D-442A-8643-DA384917A058}"/>
              </a:ext>
            </a:extLst>
          </p:cNvPr>
          <p:cNvSpPr txBox="1"/>
          <p:nvPr/>
        </p:nvSpPr>
        <p:spPr>
          <a:xfrm>
            <a:off x="3746075" y="5193937"/>
            <a:ext cx="171187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Filter kernels</a:t>
            </a:r>
            <a:br>
              <a:rPr lang="en-GB" sz="1400" dirty="0"/>
            </a:br>
            <a:r>
              <a:rPr lang="en-GB" sz="1400" dirty="0"/>
              <a:t># Filters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f</a:t>
            </a:r>
            <a:r>
              <a:rPr lang="en-GB" sz="1400" dirty="0"/>
              <a:t> = </a:t>
            </a:r>
            <a:r>
              <a:rPr lang="en-GB" sz="1400" b="1" dirty="0">
                <a:solidFill>
                  <a:srgbClr val="FF0000"/>
                </a:solidFill>
              </a:rPr>
              <a:t>2</a:t>
            </a:r>
          </a:p>
          <a:p>
            <a:r>
              <a:rPr lang="en-GB" sz="1400" dirty="0"/>
              <a:t>Size: [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dirty="0"/>
              <a:t>] = [3, 3]</a:t>
            </a:r>
          </a:p>
          <a:p>
            <a:r>
              <a:rPr lang="en-GB" sz="1400" dirty="0"/>
              <a:t>Filter depth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dirty="0"/>
              <a:t> = 1</a:t>
            </a:r>
          </a:p>
          <a:p>
            <a:r>
              <a:rPr lang="en-GB" sz="1400" dirty="0"/>
              <a:t>Filter bias = </a:t>
            </a:r>
            <a:r>
              <a:rPr lang="en-GB" sz="1400" i="1" dirty="0"/>
              <a:t>b</a:t>
            </a:r>
            <a:r>
              <a:rPr lang="en-GB" sz="1400" dirty="0"/>
              <a:t> = 0</a:t>
            </a:r>
          </a:p>
          <a:p>
            <a:r>
              <a:rPr lang="en-GB" sz="1400" dirty="0"/>
              <a:t># Filter weights = 10</a:t>
            </a:r>
          </a:p>
          <a:p>
            <a:r>
              <a:rPr lang="en-GB" sz="1400" dirty="0"/>
              <a:t>Stride: [</a:t>
            </a:r>
            <a:r>
              <a:rPr lang="en-GB" sz="1400" i="1" dirty="0" err="1"/>
              <a:t>s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s</a:t>
            </a:r>
            <a:r>
              <a:rPr lang="en-GB" sz="1400" i="1" baseline="-25000" dirty="0" err="1"/>
              <a:t>y</a:t>
            </a:r>
            <a:r>
              <a:rPr lang="en-GB" sz="1400" dirty="0"/>
              <a:t>] = [1, 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5F5F8-4691-4090-8BC7-8238A93F7E6F}"/>
              </a:ext>
            </a:extLst>
          </p:cNvPr>
          <p:cNvSpPr txBox="1"/>
          <p:nvPr/>
        </p:nvSpPr>
        <p:spPr>
          <a:xfrm>
            <a:off x="6192430" y="439199"/>
            <a:ext cx="150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Feature layer: 1/2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528D2-E7B4-490A-AA50-CDE8B55BBC79}"/>
              </a:ext>
            </a:extLst>
          </p:cNvPr>
          <p:cNvSpPr txBox="1"/>
          <p:nvPr/>
        </p:nvSpPr>
        <p:spPr>
          <a:xfrm>
            <a:off x="1751984" y="1652736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Input</a:t>
            </a:r>
            <a:endParaRPr lang="en-GB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903BBC-8E57-4C77-A96C-4106E8C63052}"/>
              </a:ext>
            </a:extLst>
          </p:cNvPr>
          <p:cNvCxnSpPr/>
          <p:nvPr/>
        </p:nvCxnSpPr>
        <p:spPr>
          <a:xfrm>
            <a:off x="5184706" y="1822013"/>
            <a:ext cx="5326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92EB0D-693F-4913-B1F2-DE043E19C4B8}"/>
              </a:ext>
            </a:extLst>
          </p:cNvPr>
          <p:cNvGraphicFramePr>
            <a:graphicFrameLocks noGrp="1"/>
          </p:cNvGraphicFramePr>
          <p:nvPr/>
        </p:nvGraphicFramePr>
        <p:xfrm>
          <a:off x="3943100" y="3878249"/>
          <a:ext cx="111550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835">
                  <a:extLst>
                    <a:ext uri="{9D8B030D-6E8A-4147-A177-3AD203B41FA5}">
                      <a16:colId xmlns:a16="http://schemas.microsoft.com/office/drawing/2014/main" val="1204162655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2066218907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3762184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68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70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0670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72E2AF0-9C09-4488-AA42-28C20797D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01" y="753764"/>
            <a:ext cx="2175283" cy="2152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7C4F59-A168-4EDB-A323-2027E4328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01" y="3381297"/>
            <a:ext cx="2175283" cy="21694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C016CE-C284-4E0E-879C-BD38CC9748BC}"/>
              </a:ext>
            </a:extLst>
          </p:cNvPr>
          <p:cNvSpPr txBox="1"/>
          <p:nvPr/>
        </p:nvSpPr>
        <p:spPr>
          <a:xfrm>
            <a:off x="6172713" y="3065634"/>
            <a:ext cx="150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Feature layer: 2/2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14D634-D6FE-4478-9A95-1C936F603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77" y="2108027"/>
            <a:ext cx="2175283" cy="216374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DA1A51-FB83-42E1-806A-38B493A6CC1E}"/>
              </a:ext>
            </a:extLst>
          </p:cNvPr>
          <p:cNvCxnSpPr/>
          <p:nvPr/>
        </p:nvCxnSpPr>
        <p:spPr>
          <a:xfrm>
            <a:off x="5184706" y="4434506"/>
            <a:ext cx="5326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95234E-98F6-40EA-B0E1-9EC794A8B205}"/>
              </a:ext>
            </a:extLst>
          </p:cNvPr>
          <p:cNvSpPr txBox="1"/>
          <p:nvPr/>
        </p:nvSpPr>
        <p:spPr>
          <a:xfrm>
            <a:off x="4133555" y="965859"/>
            <a:ext cx="751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Filter: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833DAA-98AA-4F9B-9825-90A24CD180B2}"/>
              </a:ext>
            </a:extLst>
          </p:cNvPr>
          <p:cNvSpPr txBox="1"/>
          <p:nvPr/>
        </p:nvSpPr>
        <p:spPr>
          <a:xfrm>
            <a:off x="4125076" y="3570472"/>
            <a:ext cx="751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Filter: 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F6E021-2FB9-4484-930C-8EFC4AA1547F}"/>
              </a:ext>
            </a:extLst>
          </p:cNvPr>
          <p:cNvGrpSpPr/>
          <p:nvPr/>
        </p:nvGrpSpPr>
        <p:grpSpPr>
          <a:xfrm>
            <a:off x="3231470" y="1660619"/>
            <a:ext cx="658556" cy="2949705"/>
            <a:chOff x="3231470" y="1536329"/>
            <a:chExt cx="658556" cy="294970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0B55CD-63EC-4D79-B43B-CB12C4D0AF95}"/>
                </a:ext>
              </a:extLst>
            </p:cNvPr>
            <p:cNvGrpSpPr/>
            <p:nvPr/>
          </p:nvGrpSpPr>
          <p:grpSpPr>
            <a:xfrm>
              <a:off x="3231470" y="1697723"/>
              <a:ext cx="658556" cy="2612493"/>
              <a:chOff x="3231470" y="1697723"/>
              <a:chExt cx="658556" cy="261249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D7806FC-CB28-4889-866E-31BEA27E401D}"/>
                  </a:ext>
                </a:extLst>
              </p:cNvPr>
              <p:cNvGrpSpPr/>
              <p:nvPr/>
            </p:nvGrpSpPr>
            <p:grpSpPr>
              <a:xfrm>
                <a:off x="3231470" y="1697723"/>
                <a:ext cx="658556" cy="2612493"/>
                <a:chOff x="3284738" y="1697723"/>
                <a:chExt cx="658556" cy="2612493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AA974E47-B4B0-4EEE-AB6E-2FFE5DCE9187}"/>
                    </a:ext>
                  </a:extLst>
                </p:cNvPr>
                <p:cNvCxnSpPr/>
                <p:nvPr/>
              </p:nvCxnSpPr>
              <p:spPr>
                <a:xfrm>
                  <a:off x="3284738" y="3068598"/>
                  <a:ext cx="168676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708411E-0D23-4633-B67D-93EAEA1926CD}"/>
                    </a:ext>
                  </a:extLst>
                </p:cNvPr>
                <p:cNvCxnSpPr/>
                <p:nvPr/>
              </p:nvCxnSpPr>
              <p:spPr>
                <a:xfrm>
                  <a:off x="3453414" y="1697723"/>
                  <a:ext cx="0" cy="261249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DC4A9C4D-B874-4192-BC12-8C5B4A9B7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53414" y="1705604"/>
                  <a:ext cx="48988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2C9D5DF-EE31-4A9A-99B9-36EF12B5050B}"/>
                  </a:ext>
                </a:extLst>
              </p:cNvPr>
              <p:cNvCxnSpPr/>
              <p:nvPr/>
            </p:nvCxnSpPr>
            <p:spPr>
              <a:xfrm>
                <a:off x="3391074" y="4310216"/>
                <a:ext cx="48988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FD7683D-C06C-469E-B994-5060EE16234E}"/>
                </a:ext>
              </a:extLst>
            </p:cNvPr>
            <p:cNvGrpSpPr/>
            <p:nvPr/>
          </p:nvGrpSpPr>
          <p:grpSpPr>
            <a:xfrm>
              <a:off x="3470137" y="4147480"/>
              <a:ext cx="298480" cy="338554"/>
              <a:chOff x="2743542" y="783085"/>
              <a:chExt cx="298480" cy="33855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1D22819-ECB2-4765-9905-622A68FF17F9}"/>
                  </a:ext>
                </a:extLst>
              </p:cNvPr>
              <p:cNvSpPr/>
              <p:nvPr/>
            </p:nvSpPr>
            <p:spPr>
              <a:xfrm>
                <a:off x="2778711" y="841569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0DF31-53DE-40C2-8275-83794E0DBB39}"/>
                  </a:ext>
                </a:extLst>
              </p:cNvPr>
              <p:cNvSpPr txBox="1"/>
              <p:nvPr/>
            </p:nvSpPr>
            <p:spPr>
              <a:xfrm>
                <a:off x="2743542" y="7830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C40A51-1DE7-4CEE-82BF-AB301259DBB8}"/>
                </a:ext>
              </a:extLst>
            </p:cNvPr>
            <p:cNvGrpSpPr/>
            <p:nvPr/>
          </p:nvGrpSpPr>
          <p:grpSpPr>
            <a:xfrm>
              <a:off x="3470137" y="1536329"/>
              <a:ext cx="298480" cy="338554"/>
              <a:chOff x="2743542" y="783085"/>
              <a:chExt cx="298480" cy="33855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B488B0B-10B9-4FD8-8615-8166411E7C2F}"/>
                  </a:ext>
                </a:extLst>
              </p:cNvPr>
              <p:cNvSpPr/>
              <p:nvPr/>
            </p:nvSpPr>
            <p:spPr>
              <a:xfrm>
                <a:off x="2778711" y="841569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BA2BB3E-D423-41DB-A22C-3962ABC3ACED}"/>
                  </a:ext>
                </a:extLst>
              </p:cNvPr>
              <p:cNvSpPr txBox="1"/>
              <p:nvPr/>
            </p:nvSpPr>
            <p:spPr>
              <a:xfrm>
                <a:off x="2743542" y="7830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2458FC-0B57-41CB-89F5-FA88406609D6}"/>
              </a:ext>
            </a:extLst>
          </p:cNvPr>
          <p:cNvSpPr txBox="1"/>
          <p:nvPr/>
        </p:nvSpPr>
        <p:spPr>
          <a:xfrm>
            <a:off x="138311" y="191887"/>
            <a:ext cx="558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Convolution: Single channel input – Multiple filters</a:t>
            </a:r>
            <a:br>
              <a:rPr lang="en-GB" sz="2000" b="1" dirty="0"/>
            </a:br>
            <a:r>
              <a:rPr lang="en-GB" sz="2000" b="1" i="1" dirty="0"/>
              <a:t>Multiple feature detection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BDA202-FEDB-4DC5-86E4-CC5F20006145}"/>
              </a:ext>
            </a:extLst>
          </p:cNvPr>
          <p:cNvSpPr txBox="1"/>
          <p:nvPr/>
        </p:nvSpPr>
        <p:spPr>
          <a:xfrm>
            <a:off x="1038495" y="5937337"/>
            <a:ext cx="206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Detects vertical and horizontal edges</a:t>
            </a:r>
          </a:p>
        </p:txBody>
      </p:sp>
    </p:spTree>
    <p:extLst>
      <p:ext uri="{BB962C8B-B14F-4D97-AF65-F5344CB8AC3E}">
        <p14:creationId xmlns:p14="http://schemas.microsoft.com/office/powerpoint/2010/main" val="335022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422A5-FD3D-426C-858E-706DC364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62" y="1061236"/>
            <a:ext cx="5708875" cy="4977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2E5D5-B120-432F-AD0A-FD5983C52055}"/>
              </a:ext>
            </a:extLst>
          </p:cNvPr>
          <p:cNvSpPr txBox="1"/>
          <p:nvPr/>
        </p:nvSpPr>
        <p:spPr>
          <a:xfrm>
            <a:off x="2003673" y="335681"/>
            <a:ext cx="5136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Spatial down-sampling using pooling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02376-78A5-461A-93AF-C6D20E619A18}"/>
              </a:ext>
            </a:extLst>
          </p:cNvPr>
          <p:cNvSpPr/>
          <p:nvPr/>
        </p:nvSpPr>
        <p:spPr>
          <a:xfrm>
            <a:off x="1606858" y="976544"/>
            <a:ext cx="2743200" cy="57083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E2289-B0A6-4670-A2F1-3F765253F0BC}"/>
              </a:ext>
            </a:extLst>
          </p:cNvPr>
          <p:cNvSpPr txBox="1"/>
          <p:nvPr/>
        </p:nvSpPr>
        <p:spPr>
          <a:xfrm>
            <a:off x="2068498" y="6020745"/>
            <a:ext cx="1747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More common</a:t>
            </a:r>
            <a:br>
              <a:rPr lang="en-GB" b="1" i="1" dirty="0">
                <a:solidFill>
                  <a:srgbClr val="FF0000"/>
                </a:solidFill>
              </a:rPr>
            </a:br>
            <a:r>
              <a:rPr lang="en-GB" b="1" i="1" dirty="0">
                <a:solidFill>
                  <a:srgbClr val="FF0000"/>
                </a:solidFill>
              </a:rPr>
              <a:t>Higher response</a:t>
            </a:r>
          </a:p>
        </p:txBody>
      </p:sp>
    </p:spTree>
    <p:extLst>
      <p:ext uri="{BB962C8B-B14F-4D97-AF65-F5344CB8AC3E}">
        <p14:creationId xmlns:p14="http://schemas.microsoft.com/office/powerpoint/2010/main" val="168881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D0F1F0-907B-4D1A-A40E-21CAA723FA09}"/>
              </a:ext>
            </a:extLst>
          </p:cNvPr>
          <p:cNvGraphicFramePr>
            <a:graphicFrameLocks noGrp="1"/>
          </p:cNvGraphicFramePr>
          <p:nvPr/>
        </p:nvGraphicFramePr>
        <p:xfrm>
          <a:off x="3250829" y="1149346"/>
          <a:ext cx="111550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835">
                  <a:extLst>
                    <a:ext uri="{9D8B030D-6E8A-4147-A177-3AD203B41FA5}">
                      <a16:colId xmlns:a16="http://schemas.microsoft.com/office/drawing/2014/main" val="1204162655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2066218907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3762184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68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70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067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6861533-C1A2-4EE0-A641-6AA616C9FCDA}"/>
              </a:ext>
            </a:extLst>
          </p:cNvPr>
          <p:cNvSpPr txBox="1"/>
          <p:nvPr/>
        </p:nvSpPr>
        <p:spPr>
          <a:xfrm>
            <a:off x="524412" y="4317384"/>
            <a:ext cx="1711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Input</a:t>
            </a:r>
            <a:br>
              <a:rPr lang="en-GB" sz="1400" dirty="0"/>
            </a:br>
            <a:r>
              <a:rPr lang="en-GB" sz="1400" dirty="0"/>
              <a:t>Size: [</a:t>
            </a:r>
            <a:r>
              <a:rPr lang="en-GB" sz="1400" i="1" dirty="0"/>
              <a:t>L</a:t>
            </a:r>
            <a:r>
              <a:rPr lang="en-GB" sz="1400" i="1" baseline="-25000" dirty="0"/>
              <a:t>x </a:t>
            </a:r>
            <a:r>
              <a:rPr lang="en-GB" sz="1400" i="1" dirty="0"/>
              <a:t>, L</a:t>
            </a:r>
            <a:r>
              <a:rPr lang="en-GB" sz="1400" i="1" baseline="-25000" dirty="0"/>
              <a:t>y</a:t>
            </a:r>
            <a:r>
              <a:rPr lang="en-GB" sz="1400" dirty="0"/>
              <a:t>] = [8, 8]</a:t>
            </a:r>
          </a:p>
          <a:p>
            <a:r>
              <a:rPr lang="en-GB" sz="1400" dirty="0"/>
              <a:t># Channels: [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dirty="0"/>
              <a:t>] = 1</a:t>
            </a:r>
          </a:p>
          <a:p>
            <a:r>
              <a:rPr lang="en-GB" sz="1400" dirty="0"/>
              <a:t>Zero padded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F250A-F22D-4E34-8FD8-34F7FFEFD017}"/>
              </a:ext>
            </a:extLst>
          </p:cNvPr>
          <p:cNvSpPr txBox="1"/>
          <p:nvPr/>
        </p:nvSpPr>
        <p:spPr>
          <a:xfrm>
            <a:off x="4982552" y="5715978"/>
            <a:ext cx="1920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Output</a:t>
            </a:r>
            <a:r>
              <a:rPr lang="en-GB" sz="1400" dirty="0"/>
              <a:t> – </a:t>
            </a:r>
            <a:r>
              <a:rPr lang="en-GB" sz="1400" b="1" i="1" dirty="0"/>
              <a:t>feature layers</a:t>
            </a:r>
          </a:p>
          <a:p>
            <a:r>
              <a:rPr lang="en-GB" sz="1400" dirty="0"/>
              <a:t># Feature layers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f</a:t>
            </a:r>
            <a:r>
              <a:rPr lang="en-GB" sz="1400" dirty="0"/>
              <a:t> = </a:t>
            </a:r>
            <a:r>
              <a:rPr lang="en-GB" sz="1400" b="1" dirty="0">
                <a:solidFill>
                  <a:srgbClr val="FF0000"/>
                </a:solidFill>
              </a:rPr>
              <a:t>2</a:t>
            </a:r>
          </a:p>
          <a:p>
            <a:r>
              <a:rPr lang="en-GB" sz="1400" dirty="0"/>
              <a:t>Size: [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dirty="0"/>
              <a:t>] = [8, 8]</a:t>
            </a:r>
          </a:p>
          <a:p>
            <a:r>
              <a:rPr lang="en-GB" sz="1400" dirty="0"/>
              <a:t># Channels / feature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35C12-CA2D-442A-8643-DA384917A058}"/>
              </a:ext>
            </a:extLst>
          </p:cNvPr>
          <p:cNvSpPr txBox="1"/>
          <p:nvPr/>
        </p:nvSpPr>
        <p:spPr>
          <a:xfrm>
            <a:off x="3053610" y="5069647"/>
            <a:ext cx="171187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Filter kernels</a:t>
            </a:r>
            <a:br>
              <a:rPr lang="en-GB" sz="1400" dirty="0"/>
            </a:br>
            <a:r>
              <a:rPr lang="en-GB" sz="1400" dirty="0"/>
              <a:t># Filters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f</a:t>
            </a:r>
            <a:r>
              <a:rPr lang="en-GB" sz="1400" dirty="0"/>
              <a:t> = </a:t>
            </a:r>
            <a:r>
              <a:rPr lang="en-GB" sz="1400" b="1" dirty="0">
                <a:solidFill>
                  <a:srgbClr val="FF0000"/>
                </a:solidFill>
              </a:rPr>
              <a:t>2</a:t>
            </a:r>
          </a:p>
          <a:p>
            <a:r>
              <a:rPr lang="en-GB" sz="1400" dirty="0"/>
              <a:t>Size: [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dirty="0"/>
              <a:t>] = [3, 3]</a:t>
            </a:r>
          </a:p>
          <a:p>
            <a:r>
              <a:rPr lang="en-GB" sz="1400" dirty="0"/>
              <a:t>Filter depth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dirty="0"/>
              <a:t> = 1</a:t>
            </a:r>
          </a:p>
          <a:p>
            <a:r>
              <a:rPr lang="en-GB" sz="1400" dirty="0"/>
              <a:t>Filter bias = </a:t>
            </a:r>
            <a:r>
              <a:rPr lang="en-GB" sz="1400" i="1" dirty="0"/>
              <a:t>b</a:t>
            </a:r>
            <a:r>
              <a:rPr lang="en-GB" sz="1400" dirty="0"/>
              <a:t> = 0</a:t>
            </a:r>
          </a:p>
          <a:p>
            <a:r>
              <a:rPr lang="en-GB" sz="1400" dirty="0"/>
              <a:t># Filter weights = 10</a:t>
            </a:r>
          </a:p>
          <a:p>
            <a:r>
              <a:rPr lang="en-GB" sz="1400" dirty="0"/>
              <a:t>Stride: [</a:t>
            </a:r>
            <a:r>
              <a:rPr lang="en-GB" sz="1400" i="1" dirty="0" err="1"/>
              <a:t>s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s</a:t>
            </a:r>
            <a:r>
              <a:rPr lang="en-GB" sz="1400" i="1" baseline="-25000" dirty="0" err="1"/>
              <a:t>y</a:t>
            </a:r>
            <a:r>
              <a:rPr lang="en-GB" sz="1400" dirty="0"/>
              <a:t>] = [1, 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528D2-E7B4-490A-AA50-CDE8B55BBC79}"/>
              </a:ext>
            </a:extLst>
          </p:cNvPr>
          <p:cNvSpPr txBox="1"/>
          <p:nvPr/>
        </p:nvSpPr>
        <p:spPr>
          <a:xfrm>
            <a:off x="255942" y="1411870"/>
            <a:ext cx="224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i="1" dirty="0"/>
              <a:t>Image or feature layer from</a:t>
            </a:r>
            <a:br>
              <a:rPr lang="en-GB" sz="1400" b="1" i="1" dirty="0"/>
            </a:br>
            <a:r>
              <a:rPr lang="en-GB" sz="1400" b="1" i="1" dirty="0"/>
              <a:t>previous convolution block</a:t>
            </a:r>
            <a:endParaRPr lang="en-GB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903BBC-8E57-4C77-A96C-4106E8C63052}"/>
              </a:ext>
            </a:extLst>
          </p:cNvPr>
          <p:cNvCxnSpPr/>
          <p:nvPr/>
        </p:nvCxnSpPr>
        <p:spPr>
          <a:xfrm>
            <a:off x="4421217" y="1697723"/>
            <a:ext cx="36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A92EB0D-693F-4913-B1F2-DE043E19C4B8}"/>
              </a:ext>
            </a:extLst>
          </p:cNvPr>
          <p:cNvGraphicFramePr>
            <a:graphicFrameLocks noGrp="1"/>
          </p:cNvGraphicFramePr>
          <p:nvPr/>
        </p:nvGraphicFramePr>
        <p:xfrm>
          <a:off x="3250635" y="3753959"/>
          <a:ext cx="1115505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835">
                  <a:extLst>
                    <a:ext uri="{9D8B030D-6E8A-4147-A177-3AD203B41FA5}">
                      <a16:colId xmlns:a16="http://schemas.microsoft.com/office/drawing/2014/main" val="1204162655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2066218907"/>
                    </a:ext>
                  </a:extLst>
                </a:gridCol>
                <a:gridCol w="371835">
                  <a:extLst>
                    <a:ext uri="{9D8B030D-6E8A-4147-A177-3AD203B41FA5}">
                      <a16:colId xmlns:a16="http://schemas.microsoft.com/office/drawing/2014/main" val="3762184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68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 anchorCtr="1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70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0</a:t>
                      </a: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06706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D914D634-D6FE-4478-9A95-1C936F603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2" y="1983737"/>
            <a:ext cx="2175283" cy="216374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DA1A51-FB83-42E1-806A-38B493A6CC1E}"/>
              </a:ext>
            </a:extLst>
          </p:cNvPr>
          <p:cNvCxnSpPr/>
          <p:nvPr/>
        </p:nvCxnSpPr>
        <p:spPr>
          <a:xfrm>
            <a:off x="4412339" y="4310216"/>
            <a:ext cx="36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95234E-98F6-40EA-B0E1-9EC794A8B205}"/>
              </a:ext>
            </a:extLst>
          </p:cNvPr>
          <p:cNvSpPr txBox="1"/>
          <p:nvPr/>
        </p:nvSpPr>
        <p:spPr>
          <a:xfrm>
            <a:off x="3441090" y="841569"/>
            <a:ext cx="751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Filter: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833DAA-98AA-4F9B-9825-90A24CD180B2}"/>
              </a:ext>
            </a:extLst>
          </p:cNvPr>
          <p:cNvSpPr txBox="1"/>
          <p:nvPr/>
        </p:nvSpPr>
        <p:spPr>
          <a:xfrm>
            <a:off x="3432611" y="3446182"/>
            <a:ext cx="751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Filter: 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F6E021-2FB9-4484-930C-8EFC4AA1547F}"/>
              </a:ext>
            </a:extLst>
          </p:cNvPr>
          <p:cNvGrpSpPr/>
          <p:nvPr/>
        </p:nvGrpSpPr>
        <p:grpSpPr>
          <a:xfrm>
            <a:off x="2530128" y="1536329"/>
            <a:ext cx="658362" cy="2949705"/>
            <a:chOff x="3231470" y="1536329"/>
            <a:chExt cx="658362" cy="294970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0B55CD-63EC-4D79-B43B-CB12C4D0AF95}"/>
                </a:ext>
              </a:extLst>
            </p:cNvPr>
            <p:cNvGrpSpPr/>
            <p:nvPr/>
          </p:nvGrpSpPr>
          <p:grpSpPr>
            <a:xfrm>
              <a:off x="3231470" y="1697723"/>
              <a:ext cx="658362" cy="2612493"/>
              <a:chOff x="3231470" y="1697723"/>
              <a:chExt cx="658362" cy="261249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D7806FC-CB28-4889-866E-31BEA27E401D}"/>
                  </a:ext>
                </a:extLst>
              </p:cNvPr>
              <p:cNvGrpSpPr/>
              <p:nvPr/>
            </p:nvGrpSpPr>
            <p:grpSpPr>
              <a:xfrm>
                <a:off x="3231470" y="1697723"/>
                <a:ext cx="649677" cy="2612493"/>
                <a:chOff x="3284738" y="1697723"/>
                <a:chExt cx="649677" cy="2612493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AA974E47-B4B0-4EEE-AB6E-2FFE5DCE9187}"/>
                    </a:ext>
                  </a:extLst>
                </p:cNvPr>
                <p:cNvCxnSpPr/>
                <p:nvPr/>
              </p:nvCxnSpPr>
              <p:spPr>
                <a:xfrm>
                  <a:off x="3284738" y="3068598"/>
                  <a:ext cx="168676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708411E-0D23-4633-B67D-93EAEA1926CD}"/>
                    </a:ext>
                  </a:extLst>
                </p:cNvPr>
                <p:cNvCxnSpPr/>
                <p:nvPr/>
              </p:nvCxnSpPr>
              <p:spPr>
                <a:xfrm>
                  <a:off x="3453414" y="1697723"/>
                  <a:ext cx="0" cy="261249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DC4A9C4D-B874-4192-BC12-8C5B4A9B7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4535" y="1705606"/>
                  <a:ext cx="48988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2C9D5DF-EE31-4A9A-99B9-36EF12B5050B}"/>
                  </a:ext>
                </a:extLst>
              </p:cNvPr>
              <p:cNvCxnSpPr/>
              <p:nvPr/>
            </p:nvCxnSpPr>
            <p:spPr>
              <a:xfrm>
                <a:off x="3399952" y="4310216"/>
                <a:ext cx="48988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FD7683D-C06C-469E-B994-5060EE16234E}"/>
                </a:ext>
              </a:extLst>
            </p:cNvPr>
            <p:cNvGrpSpPr/>
            <p:nvPr/>
          </p:nvGrpSpPr>
          <p:grpSpPr>
            <a:xfrm>
              <a:off x="3470137" y="4147480"/>
              <a:ext cx="298480" cy="338554"/>
              <a:chOff x="2743542" y="783085"/>
              <a:chExt cx="298480" cy="33855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1D22819-ECB2-4765-9905-622A68FF17F9}"/>
                  </a:ext>
                </a:extLst>
              </p:cNvPr>
              <p:cNvSpPr/>
              <p:nvPr/>
            </p:nvSpPr>
            <p:spPr>
              <a:xfrm>
                <a:off x="2778711" y="841569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0DF31-53DE-40C2-8275-83794E0DBB39}"/>
                  </a:ext>
                </a:extLst>
              </p:cNvPr>
              <p:cNvSpPr txBox="1"/>
              <p:nvPr/>
            </p:nvSpPr>
            <p:spPr>
              <a:xfrm>
                <a:off x="2743542" y="7830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6C40A51-1DE7-4CEE-82BF-AB301259DBB8}"/>
                </a:ext>
              </a:extLst>
            </p:cNvPr>
            <p:cNvGrpSpPr/>
            <p:nvPr/>
          </p:nvGrpSpPr>
          <p:grpSpPr>
            <a:xfrm>
              <a:off x="3470137" y="1536329"/>
              <a:ext cx="298480" cy="338554"/>
              <a:chOff x="2743542" y="783085"/>
              <a:chExt cx="298480" cy="33855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B488B0B-10B9-4FD8-8615-8166411E7C2F}"/>
                  </a:ext>
                </a:extLst>
              </p:cNvPr>
              <p:cNvSpPr/>
              <p:nvPr/>
            </p:nvSpPr>
            <p:spPr>
              <a:xfrm>
                <a:off x="2778711" y="841569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BA2BB3E-D423-41DB-A22C-3962ABC3ACED}"/>
                  </a:ext>
                </a:extLst>
              </p:cNvPr>
              <p:cNvSpPr txBox="1"/>
              <p:nvPr/>
            </p:nvSpPr>
            <p:spPr>
              <a:xfrm>
                <a:off x="2743542" y="7830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AA823F-2C30-4C70-8B3E-C43F05DEBE31}"/>
              </a:ext>
            </a:extLst>
          </p:cNvPr>
          <p:cNvGrpSpPr/>
          <p:nvPr/>
        </p:nvGrpSpPr>
        <p:grpSpPr>
          <a:xfrm>
            <a:off x="4855013" y="314909"/>
            <a:ext cx="4059676" cy="5111580"/>
            <a:chOff x="4855013" y="314909"/>
            <a:chExt cx="4059676" cy="51115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C5F5F8-4691-4090-8BC7-8238A93F7E6F}"/>
                </a:ext>
              </a:extLst>
            </p:cNvPr>
            <p:cNvSpPr txBox="1"/>
            <p:nvPr/>
          </p:nvSpPr>
          <p:spPr>
            <a:xfrm>
              <a:off x="5189242" y="314909"/>
              <a:ext cx="1506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/>
                <a:t>Feature layer: 1/2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2E2AF0-9C09-4488-AA42-28C20797D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013" y="629474"/>
              <a:ext cx="2175283" cy="21522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B7C4F59-A168-4EDB-A323-2027E4328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013" y="3257007"/>
              <a:ext cx="2175283" cy="216948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C016CE-C284-4E0E-879C-BD38CC9748BC}"/>
                </a:ext>
              </a:extLst>
            </p:cNvPr>
            <p:cNvSpPr txBox="1"/>
            <p:nvPr/>
          </p:nvSpPr>
          <p:spPr>
            <a:xfrm>
              <a:off x="5169525" y="2941344"/>
              <a:ext cx="1506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/>
                <a:t>Feature layer: 2/2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3B43E48-817D-442A-9B74-555C7BCD1EA5}"/>
                </a:ext>
              </a:extLst>
            </p:cNvPr>
            <p:cNvGrpSpPr/>
            <p:nvPr/>
          </p:nvGrpSpPr>
          <p:grpSpPr>
            <a:xfrm>
              <a:off x="7059363" y="622686"/>
              <a:ext cx="1855326" cy="4579613"/>
              <a:chOff x="7059363" y="622686"/>
              <a:chExt cx="1855326" cy="457961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260A88-BE86-41E0-B1D8-1AAFD0FB0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5279" y="3668017"/>
                <a:ext cx="1376435" cy="135170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9BBA715-3D85-4D9C-B437-9D8AD39E1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5279" y="1039624"/>
                <a:ext cx="1376435" cy="1393119"/>
              </a:xfrm>
              <a:prstGeom prst="rect">
                <a:avLst/>
              </a:prstGeom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A0D66D1-7211-4C0C-B502-2FD2900D432A}"/>
                  </a:ext>
                </a:extLst>
              </p:cNvPr>
              <p:cNvCxnSpPr/>
              <p:nvPr/>
            </p:nvCxnSpPr>
            <p:spPr>
              <a:xfrm>
                <a:off x="7059363" y="1713116"/>
                <a:ext cx="1440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82610C5-4CE2-42B8-8F58-7AE618B2DDC7}"/>
                  </a:ext>
                </a:extLst>
              </p:cNvPr>
              <p:cNvCxnSpPr/>
              <p:nvPr/>
            </p:nvCxnSpPr>
            <p:spPr>
              <a:xfrm>
                <a:off x="7059363" y="4342954"/>
                <a:ext cx="1440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B043C3-CA1A-4646-BFBA-D91B2931C2B3}"/>
                  </a:ext>
                </a:extLst>
              </p:cNvPr>
              <p:cNvSpPr/>
              <p:nvPr/>
            </p:nvSpPr>
            <p:spPr>
              <a:xfrm>
                <a:off x="7229753" y="622686"/>
                <a:ext cx="1684936" cy="45796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7D2C6D-1F6C-4CFC-9733-21C87C495DC9}"/>
                  </a:ext>
                </a:extLst>
              </p:cNvPr>
              <p:cNvSpPr txBox="1"/>
              <p:nvPr/>
            </p:nvSpPr>
            <p:spPr>
              <a:xfrm>
                <a:off x="7377506" y="629474"/>
                <a:ext cx="13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Max pooling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F5C9196-FC93-4895-8364-8C91A91AA34C}"/>
              </a:ext>
            </a:extLst>
          </p:cNvPr>
          <p:cNvSpPr txBox="1"/>
          <p:nvPr/>
        </p:nvSpPr>
        <p:spPr>
          <a:xfrm>
            <a:off x="585999" y="241493"/>
            <a:ext cx="3300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Max pooling of feature layers</a:t>
            </a:r>
          </a:p>
        </p:txBody>
      </p:sp>
    </p:spTree>
    <p:extLst>
      <p:ext uri="{BB962C8B-B14F-4D97-AF65-F5344CB8AC3E}">
        <p14:creationId xmlns:p14="http://schemas.microsoft.com/office/powerpoint/2010/main" val="180488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BB500-1EDF-46DF-9244-1ED44C235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80" y="1930569"/>
            <a:ext cx="4509440" cy="4118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93BFF-FFA6-488D-8D83-927EB14A5AB6}"/>
              </a:ext>
            </a:extLst>
          </p:cNvPr>
          <p:cNvSpPr txBox="1"/>
          <p:nvPr/>
        </p:nvSpPr>
        <p:spPr>
          <a:xfrm>
            <a:off x="1831282" y="455111"/>
            <a:ext cx="5481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Convolution: Multiple channel input – Single filter</a:t>
            </a:r>
            <a:endParaRPr lang="en-GB" sz="2000" b="1" i="1" dirty="0"/>
          </a:p>
        </p:txBody>
      </p:sp>
    </p:spTree>
    <p:extLst>
      <p:ext uri="{BB962C8B-B14F-4D97-AF65-F5344CB8AC3E}">
        <p14:creationId xmlns:p14="http://schemas.microsoft.com/office/powerpoint/2010/main" val="347042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A7E2F-E681-44F2-A716-1944584D8AF4}"/>
              </a:ext>
            </a:extLst>
          </p:cNvPr>
          <p:cNvSpPr txBox="1"/>
          <p:nvPr/>
        </p:nvSpPr>
        <p:spPr>
          <a:xfrm>
            <a:off x="1385897" y="184373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Note: no activation function has been applied in this case – linear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65218-4D06-4EEE-BD63-042D0B18A02E}"/>
              </a:ext>
            </a:extLst>
          </p:cNvPr>
          <p:cNvSpPr txBox="1"/>
          <p:nvPr/>
        </p:nvSpPr>
        <p:spPr>
          <a:xfrm>
            <a:off x="1831282" y="455111"/>
            <a:ext cx="5481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/>
              <a:t>Convolution: Multiple channel input – Single filter</a:t>
            </a:r>
            <a:endParaRPr lang="en-GB" sz="2000" b="1" i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6D4873-DBD3-4A30-8C0E-BAB73AAA12B3}"/>
              </a:ext>
            </a:extLst>
          </p:cNvPr>
          <p:cNvGrpSpPr/>
          <p:nvPr/>
        </p:nvGrpSpPr>
        <p:grpSpPr>
          <a:xfrm>
            <a:off x="146380" y="1071874"/>
            <a:ext cx="1684936" cy="4015031"/>
            <a:chOff x="3608223" y="1433669"/>
            <a:chExt cx="1684936" cy="40150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21FD09-13E7-4F66-9652-5FB6D9A88DB0}"/>
                </a:ext>
              </a:extLst>
            </p:cNvPr>
            <p:cNvGrpSpPr/>
            <p:nvPr/>
          </p:nvGrpSpPr>
          <p:grpSpPr>
            <a:xfrm>
              <a:off x="3608223" y="1433669"/>
              <a:ext cx="1684936" cy="4015031"/>
              <a:chOff x="7229753" y="622686"/>
              <a:chExt cx="1684936" cy="401503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38EC7C-CAF8-401B-A429-226DE2F6B8AE}"/>
                  </a:ext>
                </a:extLst>
              </p:cNvPr>
              <p:cNvSpPr txBox="1"/>
              <p:nvPr/>
            </p:nvSpPr>
            <p:spPr>
              <a:xfrm>
                <a:off x="7283474" y="677267"/>
                <a:ext cx="1560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b="1" dirty="0"/>
                  <a:t>Input channel: 1/2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CC17E9C-C52B-46BC-B7F1-D8CCAB6B0679}"/>
                  </a:ext>
                </a:extLst>
              </p:cNvPr>
              <p:cNvGrpSpPr/>
              <p:nvPr/>
            </p:nvGrpSpPr>
            <p:grpSpPr>
              <a:xfrm>
                <a:off x="7229753" y="622686"/>
                <a:ext cx="1684936" cy="4015031"/>
                <a:chOff x="7229753" y="622686"/>
                <a:chExt cx="1684936" cy="4015031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D3FC90A-C411-4B21-87AD-7664E6861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5279" y="3108722"/>
                  <a:ext cx="1376435" cy="1351709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DD14B6C6-525D-4155-8E13-816603182A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5279" y="1039624"/>
                  <a:ext cx="1376435" cy="1393119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0BE30FD-8274-4A7C-9DEC-EF43E8026002}"/>
                    </a:ext>
                  </a:extLst>
                </p:cNvPr>
                <p:cNvSpPr/>
                <p:nvPr/>
              </p:nvSpPr>
              <p:spPr>
                <a:xfrm>
                  <a:off x="7229753" y="622686"/>
                  <a:ext cx="1684936" cy="401503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6DEFCE-BDFB-4A8C-8FE4-F2CDEC491F89}"/>
                </a:ext>
              </a:extLst>
            </p:cNvPr>
            <p:cNvSpPr txBox="1"/>
            <p:nvPr/>
          </p:nvSpPr>
          <p:spPr>
            <a:xfrm>
              <a:off x="3670669" y="3544493"/>
              <a:ext cx="1560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/>
                <a:t>Input channel: 2/2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08DC2B-D507-4B1E-A6F7-20472E605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72" y="2515906"/>
            <a:ext cx="1571844" cy="1562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1F49B8-95EB-442B-8E12-B3F41F753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56" y="2855628"/>
            <a:ext cx="866896" cy="8859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50D986-3678-4165-9AAF-9FD6320AE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79" y="2048557"/>
            <a:ext cx="1059829" cy="10371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293C86-7E64-4E7E-B952-97391AC55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78" y="3502140"/>
            <a:ext cx="1059829" cy="103711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EE7FB02-8E54-4EEB-99AE-28C0B905CC3D}"/>
              </a:ext>
            </a:extLst>
          </p:cNvPr>
          <p:cNvGrpSpPr/>
          <p:nvPr/>
        </p:nvGrpSpPr>
        <p:grpSpPr>
          <a:xfrm>
            <a:off x="1887514" y="3105485"/>
            <a:ext cx="532660" cy="338554"/>
            <a:chOff x="3354525" y="3259723"/>
            <a:chExt cx="532660" cy="33855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7FBB9CB-7337-42F9-9650-C3867CAEEA3B}"/>
                </a:ext>
              </a:extLst>
            </p:cNvPr>
            <p:cNvCxnSpPr/>
            <p:nvPr/>
          </p:nvCxnSpPr>
          <p:spPr>
            <a:xfrm>
              <a:off x="3354525" y="3432699"/>
              <a:ext cx="5326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18245A-34DC-4C17-AC04-117B2EBAF96F}"/>
                </a:ext>
              </a:extLst>
            </p:cNvPr>
            <p:cNvGrpSpPr/>
            <p:nvPr/>
          </p:nvGrpSpPr>
          <p:grpSpPr>
            <a:xfrm>
              <a:off x="3456977" y="3259723"/>
              <a:ext cx="298480" cy="338554"/>
              <a:chOff x="2743542" y="783085"/>
              <a:chExt cx="298480" cy="33855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AF29221-7E12-4A37-8B28-1A76737A0929}"/>
                  </a:ext>
                </a:extLst>
              </p:cNvPr>
              <p:cNvSpPr/>
              <p:nvPr/>
            </p:nvSpPr>
            <p:spPr>
              <a:xfrm>
                <a:off x="2778711" y="841569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91A6EA-E478-4A2F-B5E5-51BD4B9DF84D}"/>
                  </a:ext>
                </a:extLst>
              </p:cNvPr>
              <p:cNvSpPr txBox="1"/>
              <p:nvPr/>
            </p:nvSpPr>
            <p:spPr>
              <a:xfrm>
                <a:off x="2743542" y="783085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2B9543D-E581-4BCD-83A9-727017B7CD95}"/>
              </a:ext>
            </a:extLst>
          </p:cNvPr>
          <p:cNvSpPr/>
          <p:nvPr/>
        </p:nvSpPr>
        <p:spPr>
          <a:xfrm>
            <a:off x="2452388" y="1251756"/>
            <a:ext cx="1450612" cy="34090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63FD05-BF68-44DC-B74A-E63F842799B4}"/>
              </a:ext>
            </a:extLst>
          </p:cNvPr>
          <p:cNvSpPr txBox="1"/>
          <p:nvPr/>
        </p:nvSpPr>
        <p:spPr>
          <a:xfrm>
            <a:off x="2866196" y="1319535"/>
            <a:ext cx="622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Filter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FD43C6-FFD4-425C-91CC-64399BD6D9A2}"/>
              </a:ext>
            </a:extLst>
          </p:cNvPr>
          <p:cNvCxnSpPr/>
          <p:nvPr/>
        </p:nvCxnSpPr>
        <p:spPr>
          <a:xfrm>
            <a:off x="3939297" y="3287342"/>
            <a:ext cx="396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9A050D4-B457-4D65-AABA-FE550F02174B}"/>
              </a:ext>
            </a:extLst>
          </p:cNvPr>
          <p:cNvSpPr txBox="1"/>
          <p:nvPr/>
        </p:nvSpPr>
        <p:spPr>
          <a:xfrm>
            <a:off x="119437" y="5238941"/>
            <a:ext cx="1711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Input</a:t>
            </a:r>
            <a:br>
              <a:rPr lang="en-GB" sz="1400" dirty="0"/>
            </a:br>
            <a:r>
              <a:rPr lang="en-GB" sz="1400" dirty="0"/>
              <a:t>Size: [</a:t>
            </a:r>
            <a:r>
              <a:rPr lang="en-GB" sz="1400" i="1" dirty="0"/>
              <a:t>L</a:t>
            </a:r>
            <a:r>
              <a:rPr lang="en-GB" sz="1400" i="1" baseline="-25000" dirty="0"/>
              <a:t>x </a:t>
            </a:r>
            <a:r>
              <a:rPr lang="en-GB" sz="1400" i="1" dirty="0"/>
              <a:t>, L</a:t>
            </a:r>
            <a:r>
              <a:rPr lang="en-GB" sz="1400" i="1" baseline="-25000" dirty="0"/>
              <a:t>y</a:t>
            </a:r>
            <a:r>
              <a:rPr lang="en-GB" sz="1400" dirty="0"/>
              <a:t>] = [4, 4]</a:t>
            </a:r>
          </a:p>
          <a:p>
            <a:r>
              <a:rPr lang="en-GB" sz="1400" dirty="0"/>
              <a:t># Channels: [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dirty="0"/>
              <a:t>] = </a:t>
            </a:r>
            <a:r>
              <a:rPr lang="en-GB" sz="1400" b="1" dirty="0">
                <a:solidFill>
                  <a:srgbClr val="FF0000"/>
                </a:solidFill>
              </a:rPr>
              <a:t>2</a:t>
            </a:r>
          </a:p>
          <a:p>
            <a:r>
              <a:rPr lang="en-GB" sz="1400" dirty="0"/>
              <a:t>Zero padded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58ED3C-FA9D-44E0-B389-CBEDB10AA8CD}"/>
              </a:ext>
            </a:extLst>
          </p:cNvPr>
          <p:cNvSpPr txBox="1"/>
          <p:nvPr/>
        </p:nvSpPr>
        <p:spPr>
          <a:xfrm>
            <a:off x="2363612" y="4811964"/>
            <a:ext cx="17524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Filter kernel</a:t>
            </a:r>
            <a:br>
              <a:rPr lang="en-GB" sz="1400" dirty="0"/>
            </a:br>
            <a:r>
              <a:rPr lang="en-GB" sz="1400" dirty="0"/>
              <a:t># Filters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f</a:t>
            </a:r>
            <a:r>
              <a:rPr lang="en-GB" sz="1400" dirty="0"/>
              <a:t> = </a:t>
            </a:r>
            <a:r>
              <a:rPr lang="en-GB" sz="1400" b="1" dirty="0">
                <a:solidFill>
                  <a:srgbClr val="FF0000"/>
                </a:solidFill>
              </a:rPr>
              <a:t>1</a:t>
            </a:r>
          </a:p>
          <a:p>
            <a:r>
              <a:rPr lang="en-GB" sz="1400" dirty="0"/>
              <a:t>Size: [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dirty="0"/>
              <a:t>] = [3, 3]</a:t>
            </a:r>
          </a:p>
          <a:p>
            <a:r>
              <a:rPr lang="en-GB" sz="1400" dirty="0"/>
              <a:t>Filter depth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dirty="0"/>
              <a:t> = </a:t>
            </a:r>
            <a:r>
              <a:rPr lang="en-GB" sz="1400" b="1" dirty="0">
                <a:solidFill>
                  <a:srgbClr val="FF0000"/>
                </a:solidFill>
              </a:rPr>
              <a:t>2</a:t>
            </a:r>
          </a:p>
          <a:p>
            <a:r>
              <a:rPr lang="en-GB" sz="1400" dirty="0"/>
              <a:t>Filter bias = </a:t>
            </a:r>
            <a:r>
              <a:rPr lang="en-GB" sz="1400" i="1" dirty="0"/>
              <a:t>b</a:t>
            </a:r>
            <a:r>
              <a:rPr lang="en-GB" sz="1400" dirty="0"/>
              <a:t> = 0</a:t>
            </a:r>
          </a:p>
          <a:p>
            <a:r>
              <a:rPr lang="en-GB" sz="1400" dirty="0"/>
              <a:t># Filter weights:</a:t>
            </a:r>
          </a:p>
          <a:p>
            <a:r>
              <a:rPr lang="en-GB" sz="1400" dirty="0"/>
              <a:t> =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 </a:t>
            </a:r>
            <a:r>
              <a:rPr lang="en-GB" sz="1400" i="1" dirty="0"/>
              <a:t>x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i="1" baseline="-25000" dirty="0"/>
              <a:t> </a:t>
            </a:r>
            <a:r>
              <a:rPr lang="en-GB" sz="1400" dirty="0"/>
              <a:t>x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c</a:t>
            </a:r>
            <a:r>
              <a:rPr lang="en-GB" sz="1400" i="1" baseline="-25000" dirty="0"/>
              <a:t> </a:t>
            </a:r>
            <a:r>
              <a:rPr lang="en-GB" sz="1400" dirty="0"/>
              <a:t> + </a:t>
            </a:r>
            <a:r>
              <a:rPr lang="en-GB" sz="1400" i="1" dirty="0"/>
              <a:t>1</a:t>
            </a:r>
            <a:br>
              <a:rPr lang="en-GB" sz="1400" i="1" dirty="0"/>
            </a:br>
            <a:r>
              <a:rPr lang="en-GB" sz="1400" i="1" dirty="0"/>
              <a:t> </a:t>
            </a:r>
            <a:r>
              <a:rPr lang="en-GB" sz="1400" dirty="0"/>
              <a:t>= 3x3x2 + 1 = 19</a:t>
            </a:r>
          </a:p>
          <a:p>
            <a:r>
              <a:rPr lang="en-GB" sz="1400" dirty="0"/>
              <a:t>Stride: [</a:t>
            </a:r>
            <a:r>
              <a:rPr lang="en-GB" sz="1400" i="1" dirty="0" err="1"/>
              <a:t>s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s</a:t>
            </a:r>
            <a:r>
              <a:rPr lang="en-GB" sz="1400" i="1" baseline="-25000" dirty="0" err="1"/>
              <a:t>y</a:t>
            </a:r>
            <a:r>
              <a:rPr lang="en-GB" sz="1400" dirty="0"/>
              <a:t>] = [1, 1]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15415F-7880-4C40-8F42-0E23BF1B2F0D}"/>
              </a:ext>
            </a:extLst>
          </p:cNvPr>
          <p:cNvSpPr txBox="1"/>
          <p:nvPr/>
        </p:nvSpPr>
        <p:spPr>
          <a:xfrm>
            <a:off x="2416537" y="3182698"/>
            <a:ext cx="1546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Filter channel: 2/2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F6D002-2BA5-400E-9CB9-5D762631597B}"/>
              </a:ext>
            </a:extLst>
          </p:cNvPr>
          <p:cNvSpPr txBox="1"/>
          <p:nvPr/>
        </p:nvSpPr>
        <p:spPr>
          <a:xfrm>
            <a:off x="2407658" y="1721305"/>
            <a:ext cx="1546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Filter channel: 1/2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F297BF-16A3-4417-8AFE-F4C903171ADA}"/>
              </a:ext>
            </a:extLst>
          </p:cNvPr>
          <p:cNvSpPr txBox="1"/>
          <p:nvPr/>
        </p:nvSpPr>
        <p:spPr>
          <a:xfrm>
            <a:off x="4278735" y="4233764"/>
            <a:ext cx="1920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Output</a:t>
            </a:r>
            <a:endParaRPr lang="en-GB" sz="1400" b="1" i="1" dirty="0"/>
          </a:p>
          <a:p>
            <a:r>
              <a:rPr lang="en-GB" sz="1400" dirty="0"/>
              <a:t># Feature layers = </a:t>
            </a:r>
            <a:r>
              <a:rPr lang="en-GB" sz="1400" i="1" dirty="0" err="1"/>
              <a:t>n</a:t>
            </a:r>
            <a:r>
              <a:rPr lang="en-GB" sz="1400" i="1" baseline="-25000" dirty="0" err="1"/>
              <a:t>f</a:t>
            </a:r>
            <a:r>
              <a:rPr lang="en-GB" sz="1400" dirty="0"/>
              <a:t> = 1</a:t>
            </a:r>
          </a:p>
          <a:p>
            <a:r>
              <a:rPr lang="en-GB" sz="1400" dirty="0"/>
              <a:t>Size: [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x</a:t>
            </a:r>
            <a:r>
              <a:rPr lang="en-GB" sz="1400" i="1" baseline="-25000" dirty="0"/>
              <a:t> </a:t>
            </a:r>
            <a:r>
              <a:rPr lang="en-GB" sz="1400" i="1" dirty="0"/>
              <a:t>, </a:t>
            </a:r>
            <a:r>
              <a:rPr lang="en-GB" sz="1400" i="1" dirty="0" err="1"/>
              <a:t>F</a:t>
            </a:r>
            <a:r>
              <a:rPr lang="en-GB" sz="1400" i="1" baseline="-25000" dirty="0" err="1"/>
              <a:t>y</a:t>
            </a:r>
            <a:r>
              <a:rPr lang="en-GB" sz="1400" dirty="0"/>
              <a:t>] = [4, 4]</a:t>
            </a:r>
          </a:p>
          <a:p>
            <a:r>
              <a:rPr lang="en-GB" sz="1400" dirty="0"/>
              <a:t># Channels / feature = 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8C79DE-2B55-4072-B144-2DD13E05620C}"/>
              </a:ext>
            </a:extLst>
          </p:cNvPr>
          <p:cNvCxnSpPr>
            <a:cxnSpLocks/>
          </p:cNvCxnSpPr>
          <p:nvPr/>
        </p:nvCxnSpPr>
        <p:spPr>
          <a:xfrm>
            <a:off x="5986273" y="3289724"/>
            <a:ext cx="36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F4E59E2-11AF-44E5-A6F8-3C085CF36668}"/>
              </a:ext>
            </a:extLst>
          </p:cNvPr>
          <p:cNvSpPr txBox="1"/>
          <p:nvPr/>
        </p:nvSpPr>
        <p:spPr>
          <a:xfrm>
            <a:off x="4512442" y="2114184"/>
            <a:ext cx="129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/>
              <a:t>Feature layer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DA0783-C519-4F5F-AC0A-EE17B2775532}"/>
              </a:ext>
            </a:extLst>
          </p:cNvPr>
          <p:cNvSpPr txBox="1"/>
          <p:nvPr/>
        </p:nvSpPr>
        <p:spPr>
          <a:xfrm>
            <a:off x="6265589" y="2495038"/>
            <a:ext cx="1199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Max pooled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6AA2B1-4DA9-4605-94D1-9204872140B1}"/>
              </a:ext>
            </a:extLst>
          </p:cNvPr>
          <p:cNvSpPr txBox="1"/>
          <p:nvPr/>
        </p:nvSpPr>
        <p:spPr>
          <a:xfrm>
            <a:off x="5654641" y="5686428"/>
            <a:ext cx="20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Detects a square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0FC95A-3379-4528-8421-81E260E35F01}"/>
              </a:ext>
            </a:extLst>
          </p:cNvPr>
          <p:cNvCxnSpPr>
            <a:cxnSpLocks/>
          </p:cNvCxnSpPr>
          <p:nvPr/>
        </p:nvCxnSpPr>
        <p:spPr>
          <a:xfrm>
            <a:off x="7296781" y="3287342"/>
            <a:ext cx="36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8D24249-1EB7-4554-8E5D-DFB46A734779}"/>
              </a:ext>
            </a:extLst>
          </p:cNvPr>
          <p:cNvGrpSpPr/>
          <p:nvPr/>
        </p:nvGrpSpPr>
        <p:grpSpPr>
          <a:xfrm>
            <a:off x="7349448" y="1676943"/>
            <a:ext cx="1059683" cy="2376872"/>
            <a:chOff x="7867931" y="1658089"/>
            <a:chExt cx="1059683" cy="23768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CD5F20-FA96-4A6A-8215-1126697E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2059" y="2539723"/>
              <a:ext cx="371429" cy="149523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5AC282-F396-406D-96E5-CE4B3BA9D1A1}"/>
                </a:ext>
              </a:extLst>
            </p:cNvPr>
            <p:cNvSpPr txBox="1"/>
            <p:nvPr/>
          </p:nvSpPr>
          <p:spPr>
            <a:xfrm>
              <a:off x="7867931" y="1658089"/>
              <a:ext cx="10596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</a:rPr>
                <a:t>Flattened feature vector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166314-7FDA-4779-8BBC-96EFB56FA94F}"/>
              </a:ext>
            </a:extLst>
          </p:cNvPr>
          <p:cNvCxnSpPr>
            <a:cxnSpLocks/>
          </p:cNvCxnSpPr>
          <p:nvPr/>
        </p:nvCxnSpPr>
        <p:spPr>
          <a:xfrm flipV="1">
            <a:off x="8116133" y="3278461"/>
            <a:ext cx="914746" cy="8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9BDA9E2-EE99-4920-8345-98404DF2A9E0}"/>
              </a:ext>
            </a:extLst>
          </p:cNvPr>
          <p:cNvSpPr txBox="1"/>
          <p:nvPr/>
        </p:nvSpPr>
        <p:spPr>
          <a:xfrm>
            <a:off x="8151149" y="2910112"/>
            <a:ext cx="82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Classify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BDA30F-3CEC-40BB-AA6C-59FB2C55757F}"/>
              </a:ext>
            </a:extLst>
          </p:cNvPr>
          <p:cNvSpPr txBox="1"/>
          <p:nvPr/>
        </p:nvSpPr>
        <p:spPr>
          <a:xfrm>
            <a:off x="4346904" y="6358838"/>
            <a:ext cx="4683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/>
              <a:t>nb</a:t>
            </a:r>
            <a:r>
              <a:rPr lang="en-GB" sz="1400" i="1" dirty="0"/>
              <a:t>: no activation function has been applied after max pooling</a:t>
            </a:r>
          </a:p>
        </p:txBody>
      </p:sp>
    </p:spTree>
    <p:extLst>
      <p:ext uri="{BB962C8B-B14F-4D97-AF65-F5344CB8AC3E}">
        <p14:creationId xmlns:p14="http://schemas.microsoft.com/office/powerpoint/2010/main" val="3404184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2959</TotalTime>
  <Words>1997</Words>
  <Application>Microsoft Macintosh PowerPoint</Application>
  <PresentationFormat>On-screen Show (4:3)</PresentationFormat>
  <Paragraphs>539</Paragraphs>
  <Slides>34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Century Gothic</vt:lpstr>
      <vt:lpstr>Times New Roman</vt:lpstr>
      <vt:lpstr>Times-Roman</vt:lpstr>
      <vt:lpstr>Office Theme</vt:lpstr>
      <vt:lpstr>Lecture 6a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Vgg (Oxford Visual Geometry Group)</vt:lpstr>
      <vt:lpstr>PowerPoint Presentation</vt:lpstr>
      <vt:lpstr>PowerPoint Presentation</vt:lpstr>
      <vt:lpstr>H2O droplets in  oil</vt:lpstr>
      <vt:lpstr>Surface tension</vt:lpstr>
      <vt:lpstr>Droplet detachment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</dc:creator>
  <cp:lastModifiedBy>Psaltis Demetri</cp:lastModifiedBy>
  <cp:revision>246</cp:revision>
  <dcterms:created xsi:type="dcterms:W3CDTF">2019-02-27T10:51:24Z</dcterms:created>
  <dcterms:modified xsi:type="dcterms:W3CDTF">2023-03-27T14:47:44Z</dcterms:modified>
</cp:coreProperties>
</file>